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6"/>
  </p:notesMasterIdLst>
  <p:sldIdLst>
    <p:sldId id="256" r:id="rId2"/>
    <p:sldId id="257" r:id="rId3"/>
    <p:sldId id="258" r:id="rId4"/>
    <p:sldId id="282" r:id="rId5"/>
    <p:sldId id="283" r:id="rId6"/>
    <p:sldId id="284" r:id="rId7"/>
    <p:sldId id="260" r:id="rId8"/>
    <p:sldId id="263" r:id="rId9"/>
    <p:sldId id="259" r:id="rId10"/>
    <p:sldId id="262" r:id="rId11"/>
    <p:sldId id="276" r:id="rId12"/>
    <p:sldId id="277" r:id="rId13"/>
    <p:sldId id="271" r:id="rId14"/>
    <p:sldId id="270" r:id="rId15"/>
    <p:sldId id="272" r:id="rId16"/>
    <p:sldId id="273" r:id="rId17"/>
    <p:sldId id="287" r:id="rId18"/>
    <p:sldId id="278" r:id="rId19"/>
    <p:sldId id="279" r:id="rId20"/>
    <p:sldId id="280" r:id="rId21"/>
    <p:sldId id="281" r:id="rId22"/>
    <p:sldId id="269" r:id="rId23"/>
    <p:sldId id="275" r:id="rId24"/>
    <p:sldId id="274" r:id="rId25"/>
    <p:sldId id="266" r:id="rId26"/>
    <p:sldId id="286" r:id="rId27"/>
    <p:sldId id="285" r:id="rId28"/>
    <p:sldId id="267" r:id="rId29"/>
    <p:sldId id="289" r:id="rId30"/>
    <p:sldId id="290" r:id="rId31"/>
    <p:sldId id="288" r:id="rId32"/>
    <p:sldId id="268" r:id="rId33"/>
    <p:sldId id="291" r:id="rId34"/>
    <p:sldId id="29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3327"/>
    <a:srgbClr val="0000FF"/>
    <a:srgbClr val="2D65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165"/>
    <p:restoredTop sz="94609"/>
  </p:normalViewPr>
  <p:slideViewPr>
    <p:cSldViewPr snapToGrid="0">
      <p:cViewPr>
        <p:scale>
          <a:sx n="139" d="100"/>
          <a:sy n="139" d="100"/>
        </p:scale>
        <p:origin x="1856" y="440"/>
      </p:cViewPr>
      <p:guideLst/>
    </p:cSldViewPr>
  </p:slideViewPr>
  <p:outlineViewPr>
    <p:cViewPr>
      <p:scale>
        <a:sx n="33" d="100"/>
        <a:sy n="33" d="100"/>
      </p:scale>
      <p:origin x="0" y="-273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EC6A0E-6D6F-BF4E-B73A-3B7719E08116}" type="datetimeFigureOut">
              <a:rPr lang="en-US" smtClean="0"/>
              <a:t>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A557AE-D098-A94B-A53F-DC4DD24DCDC8}" type="slidenum">
              <a:rPr lang="en-US" smtClean="0"/>
              <a:t>‹#›</a:t>
            </a:fld>
            <a:endParaRPr lang="en-US"/>
          </a:p>
        </p:txBody>
      </p:sp>
    </p:spTree>
    <p:extLst>
      <p:ext uri="{BB962C8B-B14F-4D97-AF65-F5344CB8AC3E}">
        <p14:creationId xmlns:p14="http://schemas.microsoft.com/office/powerpoint/2010/main" val="1865001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A557AE-D098-A94B-A53F-DC4DD24DCDC8}" type="slidenum">
              <a:rPr lang="en-US" smtClean="0"/>
              <a:t>15</a:t>
            </a:fld>
            <a:endParaRPr lang="en-US"/>
          </a:p>
        </p:txBody>
      </p:sp>
    </p:spTree>
    <p:extLst>
      <p:ext uri="{BB962C8B-B14F-4D97-AF65-F5344CB8AC3E}">
        <p14:creationId xmlns:p14="http://schemas.microsoft.com/office/powerpoint/2010/main" val="4280924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A557AE-D098-A94B-A53F-DC4DD24DCDC8}" type="slidenum">
              <a:rPr lang="en-US" smtClean="0"/>
              <a:t>16</a:t>
            </a:fld>
            <a:endParaRPr lang="en-US"/>
          </a:p>
        </p:txBody>
      </p:sp>
    </p:spTree>
    <p:extLst>
      <p:ext uri="{BB962C8B-B14F-4D97-AF65-F5344CB8AC3E}">
        <p14:creationId xmlns:p14="http://schemas.microsoft.com/office/powerpoint/2010/main" val="990307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A557AE-D098-A94B-A53F-DC4DD24DCDC8}" type="slidenum">
              <a:rPr lang="en-US" smtClean="0"/>
              <a:t>17</a:t>
            </a:fld>
            <a:endParaRPr lang="en-US"/>
          </a:p>
        </p:txBody>
      </p:sp>
    </p:spTree>
    <p:extLst>
      <p:ext uri="{BB962C8B-B14F-4D97-AF65-F5344CB8AC3E}">
        <p14:creationId xmlns:p14="http://schemas.microsoft.com/office/powerpoint/2010/main" val="509395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A557AE-D098-A94B-A53F-DC4DD24DCDC8}" type="slidenum">
              <a:rPr lang="en-US" smtClean="0"/>
              <a:t>32</a:t>
            </a:fld>
            <a:endParaRPr lang="en-US"/>
          </a:p>
        </p:txBody>
      </p:sp>
    </p:spTree>
    <p:extLst>
      <p:ext uri="{BB962C8B-B14F-4D97-AF65-F5344CB8AC3E}">
        <p14:creationId xmlns:p14="http://schemas.microsoft.com/office/powerpoint/2010/main" val="488442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04606-9D78-AC17-CF2A-A69B82C58A30}"/>
              </a:ext>
            </a:extLst>
          </p:cNvPr>
          <p:cNvSpPr>
            <a:spLocks noGrp="1"/>
          </p:cNvSpPr>
          <p:nvPr>
            <p:ph type="ctrTitle"/>
          </p:nvPr>
        </p:nvSpPr>
        <p:spPr>
          <a:xfrm>
            <a:off x="1524000" y="1122363"/>
            <a:ext cx="9144000" cy="2387600"/>
          </a:xfrm>
        </p:spPr>
        <p:txBody>
          <a:bodyPr anchor="b"/>
          <a:lstStyle>
            <a:lvl1pPr algn="ctr">
              <a:defRPr sz="6000" b="0">
                <a:solidFill>
                  <a:srgbClr val="E93327"/>
                </a:solidFill>
                <a:latin typeface=""/>
              </a:defRPr>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1A6C835E-67F2-40AE-F35D-28C39AA661E4}"/>
              </a:ext>
            </a:extLst>
          </p:cNvPr>
          <p:cNvSpPr>
            <a:spLocks noGrp="1"/>
          </p:cNvSpPr>
          <p:nvPr>
            <p:ph type="subTitle" idx="1"/>
          </p:nvPr>
        </p:nvSpPr>
        <p:spPr>
          <a:xfrm>
            <a:off x="1524000" y="3602038"/>
            <a:ext cx="9144000" cy="1655762"/>
          </a:xfrm>
        </p:spPr>
        <p:txBody>
          <a:bodyPr/>
          <a:lstStyle>
            <a:lvl1pPr marL="0" indent="0" algn="ctr">
              <a:buNone/>
              <a:defRPr sz="2400">
                <a:latin typefac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7" name="Rectangle 6">
            <a:extLst>
              <a:ext uri="{FF2B5EF4-FFF2-40B4-BE49-F238E27FC236}">
                <a16:creationId xmlns:a16="http://schemas.microsoft.com/office/drawing/2014/main" id="{432B69E9-1961-3F81-B478-60EDD115067A}"/>
              </a:ext>
            </a:extLst>
          </p:cNvPr>
          <p:cNvSpPr/>
          <p:nvPr userDrawn="1"/>
        </p:nvSpPr>
        <p:spPr>
          <a:xfrm>
            <a:off x="0" y="6643561"/>
            <a:ext cx="12192000" cy="214439"/>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
            </a:endParaRPr>
          </a:p>
        </p:txBody>
      </p:sp>
      <p:sp>
        <p:nvSpPr>
          <p:cNvPr id="6" name="Slide Number Placeholder 5">
            <a:extLst>
              <a:ext uri="{FF2B5EF4-FFF2-40B4-BE49-F238E27FC236}">
                <a16:creationId xmlns:a16="http://schemas.microsoft.com/office/drawing/2014/main" id="{AFE9A904-3F86-E8AC-7F33-585320FB7893}"/>
              </a:ext>
            </a:extLst>
          </p:cNvPr>
          <p:cNvSpPr>
            <a:spLocks noGrp="1"/>
          </p:cNvSpPr>
          <p:nvPr>
            <p:ph type="sldNum" sz="quarter" idx="12"/>
          </p:nvPr>
        </p:nvSpPr>
        <p:spPr>
          <a:xfrm>
            <a:off x="9856099" y="6643561"/>
            <a:ext cx="2335901" cy="214439"/>
          </a:xfrm>
          <a:prstGeom prst="rect">
            <a:avLst/>
          </a:prstGeom>
        </p:spPr>
        <p:txBody>
          <a:bodyPr/>
          <a:lstStyle>
            <a:lvl1pPr algn="r">
              <a:defRPr sz="1000">
                <a:solidFill>
                  <a:schemeClr val="bg1"/>
                </a:solidFill>
                <a:latin typeface=""/>
              </a:defRPr>
            </a:lvl1pPr>
          </a:lstStyle>
          <a:p>
            <a:fld id="{E6FE59FF-D9EB-D545-90E6-CE90D1694C9B}" type="slidenum">
              <a:rPr lang="en-US" smtClean="0"/>
              <a:pPr/>
              <a:t>‹#›</a:t>
            </a:fld>
            <a:endParaRPr lang="en-US" dirty="0"/>
          </a:p>
        </p:txBody>
      </p:sp>
    </p:spTree>
    <p:extLst>
      <p:ext uri="{BB962C8B-B14F-4D97-AF65-F5344CB8AC3E}">
        <p14:creationId xmlns:p14="http://schemas.microsoft.com/office/powerpoint/2010/main" val="3118072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8A1D0-3F4E-1290-B132-110E555E3F12}"/>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0D20068-2ACD-5D73-422A-8E6B366FE86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6">
            <a:extLst>
              <a:ext uri="{FF2B5EF4-FFF2-40B4-BE49-F238E27FC236}">
                <a16:creationId xmlns:a16="http://schemas.microsoft.com/office/drawing/2014/main" id="{7DC04FB1-ED2B-F613-BD34-8F5568C2D80B}"/>
              </a:ext>
            </a:extLst>
          </p:cNvPr>
          <p:cNvSpPr/>
          <p:nvPr userDrawn="1"/>
        </p:nvSpPr>
        <p:spPr>
          <a:xfrm>
            <a:off x="0" y="6643561"/>
            <a:ext cx="12192000" cy="214439"/>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9" name="Rectangle 8">
            <a:extLst>
              <a:ext uri="{FF2B5EF4-FFF2-40B4-BE49-F238E27FC236}">
                <a16:creationId xmlns:a16="http://schemas.microsoft.com/office/drawing/2014/main" id="{5722B93A-76EC-5A1F-13F8-4BA37DC0294D}"/>
              </a:ext>
            </a:extLst>
          </p:cNvPr>
          <p:cNvSpPr/>
          <p:nvPr userDrawn="1"/>
        </p:nvSpPr>
        <p:spPr>
          <a:xfrm>
            <a:off x="0" y="-12572"/>
            <a:ext cx="12192000" cy="53034"/>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5">
            <a:extLst>
              <a:ext uri="{FF2B5EF4-FFF2-40B4-BE49-F238E27FC236}">
                <a16:creationId xmlns:a16="http://schemas.microsoft.com/office/drawing/2014/main" id="{7EFDC68B-5F7E-02C3-9EA2-3A56ADACF1C4}"/>
              </a:ext>
            </a:extLst>
          </p:cNvPr>
          <p:cNvSpPr txBox="1">
            <a:spLocks/>
          </p:cNvSpPr>
          <p:nvPr userDrawn="1"/>
        </p:nvSpPr>
        <p:spPr>
          <a:xfrm>
            <a:off x="9856099" y="6643561"/>
            <a:ext cx="2335901" cy="214439"/>
          </a:xfrm>
          <a:prstGeom prst="rect">
            <a:avLst/>
          </a:prstGeom>
        </p:spPr>
        <p:txBody>
          <a:bodyPr/>
          <a:lstStyle>
            <a:defPPr>
              <a:defRPr lang="en-US"/>
            </a:defPPr>
            <a:lvl1pPr marL="0" algn="r" defTabSz="914400" rtl="0" eaLnBrk="1" latinLnBrk="0" hangingPunct="1">
              <a:defRPr sz="1000" kern="1200">
                <a:solidFill>
                  <a:schemeClr val="bg1"/>
                </a:solidFill>
                <a:latin typeface=""/>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E59FF-D9EB-D545-90E6-CE90D1694C9B}" type="slidenum">
              <a:rPr lang="en-US" smtClean="0"/>
              <a:pPr/>
              <a:t>‹#›</a:t>
            </a:fld>
            <a:endParaRPr lang="en-US" dirty="0"/>
          </a:p>
        </p:txBody>
      </p:sp>
    </p:spTree>
    <p:extLst>
      <p:ext uri="{BB962C8B-B14F-4D97-AF65-F5344CB8AC3E}">
        <p14:creationId xmlns:p14="http://schemas.microsoft.com/office/powerpoint/2010/main" val="613203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181E4C-EB8D-FD3E-184F-DE3FD7E6A60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7CB83DE-3648-8476-2E38-C615B7E21E7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1DAFD83-C065-DCDD-00D3-BA2B01822F04}"/>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0DED9D5B-CF1C-9E9D-9780-9FF8BF26CE2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2E8B127-DD66-7474-F51E-1EED830B1354}"/>
              </a:ext>
            </a:extLst>
          </p:cNvPr>
          <p:cNvSpPr>
            <a:spLocks noGrp="1"/>
          </p:cNvSpPr>
          <p:nvPr>
            <p:ph type="sldNum" sz="quarter" idx="12"/>
          </p:nvPr>
        </p:nvSpPr>
        <p:spPr>
          <a:xfrm>
            <a:off x="8610600" y="6356350"/>
            <a:ext cx="2743200" cy="365125"/>
          </a:xfrm>
          <a:prstGeom prst="rect">
            <a:avLst/>
          </a:prstGeom>
        </p:spPr>
        <p:txBody>
          <a:bodyPr/>
          <a:lstStyle/>
          <a:p>
            <a:fld id="{E6FE59FF-D9EB-D545-90E6-CE90D1694C9B}" type="slidenum">
              <a:rPr lang="en-US" smtClean="0"/>
              <a:t>‹#›</a:t>
            </a:fld>
            <a:endParaRPr lang="en-US"/>
          </a:p>
        </p:txBody>
      </p:sp>
    </p:spTree>
    <p:extLst>
      <p:ext uri="{BB962C8B-B14F-4D97-AF65-F5344CB8AC3E}">
        <p14:creationId xmlns:p14="http://schemas.microsoft.com/office/powerpoint/2010/main" val="2351683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4EAA1-BE50-DEA0-D77E-AAAB212D3BF3}"/>
              </a:ext>
            </a:extLst>
          </p:cNvPr>
          <p:cNvSpPr>
            <a:spLocks noGrp="1"/>
          </p:cNvSpPr>
          <p:nvPr>
            <p:ph type="title"/>
          </p:nvPr>
        </p:nvSpPr>
        <p:spPr/>
        <p:txBody>
          <a:bodyPr/>
          <a:lstStyle>
            <a:lvl1pPr>
              <a:defRPr>
                <a:solidFill>
                  <a:srgbClr val="2D656C"/>
                </a:solidFill>
                <a:latin typeface=""/>
              </a:defRPr>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B8056F3D-F462-5A8C-E6D5-1E5AAE93C17A}"/>
              </a:ext>
            </a:extLst>
          </p:cNvPr>
          <p:cNvSpPr>
            <a:spLocks noGrp="1"/>
          </p:cNvSpPr>
          <p:nvPr>
            <p:ph idx="1"/>
          </p:nvPr>
        </p:nvSpPr>
        <p:spPr/>
        <p:txBody>
          <a:bodyPr/>
          <a:lstStyle>
            <a:lvl1pPr>
              <a:defRPr>
                <a:latin typeface=""/>
              </a:defRPr>
            </a:lvl1pPr>
            <a:lvl2pPr>
              <a:defRPr>
                <a:latin typeface=""/>
              </a:defRPr>
            </a:lvl2pPr>
            <a:lvl3pPr>
              <a:defRPr>
                <a:latin typeface=""/>
              </a:defRPr>
            </a:lvl3pPr>
            <a:lvl4pPr>
              <a:defRPr>
                <a:latin typeface=""/>
              </a:defRPr>
            </a:lvl4pPr>
            <a:lvl5pPr>
              <a:defRPr>
                <a:latin typefac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6">
            <a:extLst>
              <a:ext uri="{FF2B5EF4-FFF2-40B4-BE49-F238E27FC236}">
                <a16:creationId xmlns:a16="http://schemas.microsoft.com/office/drawing/2014/main" id="{2EADD768-A294-9E80-75E9-C479E43A3161}"/>
              </a:ext>
            </a:extLst>
          </p:cNvPr>
          <p:cNvSpPr/>
          <p:nvPr userDrawn="1"/>
        </p:nvSpPr>
        <p:spPr>
          <a:xfrm>
            <a:off x="0" y="6643561"/>
            <a:ext cx="12192000" cy="214439"/>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9" name="Rectangle 8">
            <a:extLst>
              <a:ext uri="{FF2B5EF4-FFF2-40B4-BE49-F238E27FC236}">
                <a16:creationId xmlns:a16="http://schemas.microsoft.com/office/drawing/2014/main" id="{ED5D9BAA-DC60-4C04-5C23-0E44E385C566}"/>
              </a:ext>
            </a:extLst>
          </p:cNvPr>
          <p:cNvSpPr/>
          <p:nvPr userDrawn="1"/>
        </p:nvSpPr>
        <p:spPr>
          <a:xfrm>
            <a:off x="0" y="-12572"/>
            <a:ext cx="12192000" cy="53034"/>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10" name="TextBox 9">
            <a:extLst>
              <a:ext uri="{FF2B5EF4-FFF2-40B4-BE49-F238E27FC236}">
                <a16:creationId xmlns:a16="http://schemas.microsoft.com/office/drawing/2014/main" id="{D899C78D-B01E-2E54-D040-79284FFB1B69}"/>
              </a:ext>
            </a:extLst>
          </p:cNvPr>
          <p:cNvSpPr txBox="1"/>
          <p:nvPr userDrawn="1"/>
        </p:nvSpPr>
        <p:spPr>
          <a:xfrm>
            <a:off x="11506873" y="6424490"/>
            <a:ext cx="752560" cy="246221"/>
          </a:xfrm>
          <a:prstGeom prst="rect">
            <a:avLst/>
          </a:prstGeom>
          <a:noFill/>
        </p:spPr>
        <p:txBody>
          <a:bodyPr wrap="square" rtlCol="0">
            <a:spAutoFit/>
          </a:bodyPr>
          <a:lstStyle/>
          <a:p>
            <a:pPr algn="ctr"/>
            <a:r>
              <a:rPr lang="en-US" sz="1000" dirty="0">
                <a:solidFill>
                  <a:schemeClr val="tx1">
                    <a:lumMod val="50000"/>
                    <a:lumOff val="50000"/>
                  </a:schemeClr>
                </a:solidFill>
                <a:latin typeface=""/>
              </a:rPr>
              <a:t>Iylia Hutta</a:t>
            </a:r>
          </a:p>
        </p:txBody>
      </p:sp>
      <p:sp>
        <p:nvSpPr>
          <p:cNvPr id="11" name="Slide Number Placeholder 5">
            <a:extLst>
              <a:ext uri="{FF2B5EF4-FFF2-40B4-BE49-F238E27FC236}">
                <a16:creationId xmlns:a16="http://schemas.microsoft.com/office/drawing/2014/main" id="{369BD9A0-EDB4-4510-7BE2-BFB396BAA831}"/>
              </a:ext>
            </a:extLst>
          </p:cNvPr>
          <p:cNvSpPr>
            <a:spLocks noGrp="1"/>
          </p:cNvSpPr>
          <p:nvPr>
            <p:ph type="sldNum" sz="quarter" idx="12"/>
          </p:nvPr>
        </p:nvSpPr>
        <p:spPr>
          <a:xfrm>
            <a:off x="9856099" y="6643561"/>
            <a:ext cx="2335901" cy="214439"/>
          </a:xfrm>
          <a:prstGeom prst="rect">
            <a:avLst/>
          </a:prstGeom>
        </p:spPr>
        <p:txBody>
          <a:bodyPr/>
          <a:lstStyle>
            <a:lvl1pPr algn="r">
              <a:defRPr sz="800">
                <a:solidFill>
                  <a:schemeClr val="bg1"/>
                </a:solidFill>
                <a:latin typeface=""/>
              </a:defRPr>
            </a:lvl1pPr>
          </a:lstStyle>
          <a:p>
            <a:fld id="{E6FE59FF-D9EB-D545-90E6-CE90D1694C9B}" type="slidenum">
              <a:rPr lang="en-US" smtClean="0"/>
              <a:pPr/>
              <a:t>‹#›</a:t>
            </a:fld>
            <a:endParaRPr lang="en-US" dirty="0"/>
          </a:p>
        </p:txBody>
      </p:sp>
    </p:spTree>
    <p:extLst>
      <p:ext uri="{BB962C8B-B14F-4D97-AF65-F5344CB8AC3E}">
        <p14:creationId xmlns:p14="http://schemas.microsoft.com/office/powerpoint/2010/main" val="3118843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49C02-2210-269E-B73E-5DE9A1193ECC}"/>
              </a:ext>
            </a:extLst>
          </p:cNvPr>
          <p:cNvSpPr>
            <a:spLocks noGrp="1"/>
          </p:cNvSpPr>
          <p:nvPr>
            <p:ph type="title"/>
          </p:nvPr>
        </p:nvSpPr>
        <p:spPr>
          <a:xfrm>
            <a:off x="831850" y="1709738"/>
            <a:ext cx="10515600" cy="2852737"/>
          </a:xfrm>
        </p:spPr>
        <p:txBody>
          <a:bodyPr anchor="b"/>
          <a:lstStyle>
            <a:lvl1pPr>
              <a:defRPr sz="6000">
                <a:solidFill>
                  <a:srgbClr val="E93327"/>
                </a:solidFill>
                <a:latin typeface=""/>
              </a:defRPr>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176F9F5-6432-E6C5-1626-BF949345E5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7" name="Rectangle 6">
            <a:extLst>
              <a:ext uri="{FF2B5EF4-FFF2-40B4-BE49-F238E27FC236}">
                <a16:creationId xmlns:a16="http://schemas.microsoft.com/office/drawing/2014/main" id="{85DF3EE1-D785-7637-B75C-EC64C9B540E9}"/>
              </a:ext>
            </a:extLst>
          </p:cNvPr>
          <p:cNvSpPr/>
          <p:nvPr userDrawn="1"/>
        </p:nvSpPr>
        <p:spPr>
          <a:xfrm>
            <a:off x="0" y="6643561"/>
            <a:ext cx="12192000" cy="214439"/>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10" name="Slide Number Placeholder 5">
            <a:extLst>
              <a:ext uri="{FF2B5EF4-FFF2-40B4-BE49-F238E27FC236}">
                <a16:creationId xmlns:a16="http://schemas.microsoft.com/office/drawing/2014/main" id="{26D71127-6940-A760-998F-29F8BD2EA839}"/>
              </a:ext>
            </a:extLst>
          </p:cNvPr>
          <p:cNvSpPr>
            <a:spLocks noGrp="1"/>
          </p:cNvSpPr>
          <p:nvPr>
            <p:ph type="sldNum" sz="quarter" idx="12"/>
          </p:nvPr>
        </p:nvSpPr>
        <p:spPr>
          <a:xfrm>
            <a:off x="9856099" y="6643561"/>
            <a:ext cx="2335901" cy="214439"/>
          </a:xfrm>
          <a:prstGeom prst="rect">
            <a:avLst/>
          </a:prstGeom>
        </p:spPr>
        <p:txBody>
          <a:bodyPr/>
          <a:lstStyle>
            <a:lvl1pPr algn="r">
              <a:defRPr sz="800">
                <a:solidFill>
                  <a:schemeClr val="bg1"/>
                </a:solidFill>
                <a:latin typeface=""/>
              </a:defRPr>
            </a:lvl1pPr>
          </a:lstStyle>
          <a:p>
            <a:fld id="{E6FE59FF-D9EB-D545-90E6-CE90D1694C9B}" type="slidenum">
              <a:rPr lang="en-US" smtClean="0"/>
              <a:pPr/>
              <a:t>‹#›</a:t>
            </a:fld>
            <a:endParaRPr lang="en-US" dirty="0"/>
          </a:p>
        </p:txBody>
      </p:sp>
    </p:spTree>
    <p:extLst>
      <p:ext uri="{BB962C8B-B14F-4D97-AF65-F5344CB8AC3E}">
        <p14:creationId xmlns:p14="http://schemas.microsoft.com/office/powerpoint/2010/main" val="140510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F4D68-8812-C301-FEC8-FEC5F57DF7B8}"/>
              </a:ext>
            </a:extLst>
          </p:cNvPr>
          <p:cNvSpPr>
            <a:spLocks noGrp="1"/>
          </p:cNvSpPr>
          <p:nvPr>
            <p:ph type="title"/>
          </p:nvPr>
        </p:nvSpPr>
        <p:spPr/>
        <p:txBody>
          <a:bodyPr/>
          <a:lstStyle>
            <a:lvl1pPr>
              <a:defRPr>
                <a:solidFill>
                  <a:srgbClr val="2D656C"/>
                </a:solidFill>
                <a:latin typeface=""/>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905288D-7389-0F6F-BECC-824B6DC82B2C}"/>
              </a:ext>
            </a:extLst>
          </p:cNvPr>
          <p:cNvSpPr>
            <a:spLocks noGrp="1"/>
          </p:cNvSpPr>
          <p:nvPr>
            <p:ph sz="half" idx="1"/>
          </p:nvPr>
        </p:nvSpPr>
        <p:spPr>
          <a:xfrm>
            <a:off x="838200" y="1825625"/>
            <a:ext cx="5181600" cy="4351338"/>
          </a:xfrm>
        </p:spPr>
        <p:txBody>
          <a:bodyPr/>
          <a:lstStyle>
            <a:lvl1pPr>
              <a:defRPr>
                <a:latin typeface=""/>
              </a:defRPr>
            </a:lvl1pPr>
            <a:lvl2pPr>
              <a:defRPr>
                <a:latin typeface=""/>
              </a:defRPr>
            </a:lvl2pPr>
            <a:lvl3pPr>
              <a:defRPr>
                <a:latin typeface=""/>
              </a:defRPr>
            </a:lvl3pPr>
            <a:lvl4pPr>
              <a:defRPr>
                <a:latin typeface=""/>
              </a:defRPr>
            </a:lvl4pPr>
            <a:lvl5pPr>
              <a:defRPr>
                <a:latin typefac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2C7F30F6-CBBE-2526-2D8A-751D568E7C33}"/>
              </a:ext>
            </a:extLst>
          </p:cNvPr>
          <p:cNvSpPr>
            <a:spLocks noGrp="1"/>
          </p:cNvSpPr>
          <p:nvPr>
            <p:ph sz="half" idx="2"/>
          </p:nvPr>
        </p:nvSpPr>
        <p:spPr>
          <a:xfrm>
            <a:off x="6172200" y="1825625"/>
            <a:ext cx="5181600" cy="4351338"/>
          </a:xfrm>
        </p:spPr>
        <p:txBody>
          <a:bodyPr/>
          <a:lstStyle>
            <a:lvl1pPr>
              <a:defRPr>
                <a:latin typeface=""/>
              </a:defRPr>
            </a:lvl1pPr>
            <a:lvl2pPr>
              <a:defRPr>
                <a:latin typeface=""/>
              </a:defRPr>
            </a:lvl2pPr>
            <a:lvl3pPr>
              <a:defRPr>
                <a:latin typeface=""/>
              </a:defRPr>
            </a:lvl3pPr>
            <a:lvl4pPr>
              <a:defRPr>
                <a:latin typeface=""/>
              </a:defRPr>
            </a:lvl4pPr>
            <a:lvl5pPr>
              <a:defRPr>
                <a:latin typefac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Rectangle 7">
            <a:extLst>
              <a:ext uri="{FF2B5EF4-FFF2-40B4-BE49-F238E27FC236}">
                <a16:creationId xmlns:a16="http://schemas.microsoft.com/office/drawing/2014/main" id="{9E28C0E0-3DC1-BEFE-C9A7-B810DA2CFDC5}"/>
              </a:ext>
            </a:extLst>
          </p:cNvPr>
          <p:cNvSpPr/>
          <p:nvPr userDrawn="1"/>
        </p:nvSpPr>
        <p:spPr>
          <a:xfrm>
            <a:off x="0" y="6643561"/>
            <a:ext cx="12192000" cy="214439"/>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10" name="Rectangle 9">
            <a:extLst>
              <a:ext uri="{FF2B5EF4-FFF2-40B4-BE49-F238E27FC236}">
                <a16:creationId xmlns:a16="http://schemas.microsoft.com/office/drawing/2014/main" id="{E59E0478-56CE-0B2C-9FDF-2DCC54B38CBB}"/>
              </a:ext>
            </a:extLst>
          </p:cNvPr>
          <p:cNvSpPr/>
          <p:nvPr userDrawn="1"/>
        </p:nvSpPr>
        <p:spPr>
          <a:xfrm>
            <a:off x="0" y="-12572"/>
            <a:ext cx="12192000" cy="53034"/>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3D14346-1893-55F4-F08D-D2529E5D1EAE}"/>
              </a:ext>
            </a:extLst>
          </p:cNvPr>
          <p:cNvSpPr txBox="1"/>
          <p:nvPr userDrawn="1"/>
        </p:nvSpPr>
        <p:spPr>
          <a:xfrm>
            <a:off x="11506873" y="6424490"/>
            <a:ext cx="752560" cy="246221"/>
          </a:xfrm>
          <a:prstGeom prst="rect">
            <a:avLst/>
          </a:prstGeom>
          <a:noFill/>
        </p:spPr>
        <p:txBody>
          <a:bodyPr wrap="square" rtlCol="0">
            <a:spAutoFit/>
          </a:bodyPr>
          <a:lstStyle/>
          <a:p>
            <a:pPr algn="ctr"/>
            <a:r>
              <a:rPr lang="en-US" sz="1000" dirty="0">
                <a:solidFill>
                  <a:schemeClr val="tx1">
                    <a:lumMod val="50000"/>
                    <a:lumOff val="50000"/>
                  </a:schemeClr>
                </a:solidFill>
                <a:latin typeface=""/>
              </a:rPr>
              <a:t>Iylia Hutta</a:t>
            </a:r>
          </a:p>
        </p:txBody>
      </p:sp>
      <p:sp>
        <p:nvSpPr>
          <p:cNvPr id="13" name="Slide Number Placeholder 5">
            <a:extLst>
              <a:ext uri="{FF2B5EF4-FFF2-40B4-BE49-F238E27FC236}">
                <a16:creationId xmlns:a16="http://schemas.microsoft.com/office/drawing/2014/main" id="{BD55F54D-C569-8CE5-A8C8-3F1F64173EFA}"/>
              </a:ext>
            </a:extLst>
          </p:cNvPr>
          <p:cNvSpPr>
            <a:spLocks noGrp="1"/>
          </p:cNvSpPr>
          <p:nvPr>
            <p:ph type="sldNum" sz="quarter" idx="12"/>
          </p:nvPr>
        </p:nvSpPr>
        <p:spPr>
          <a:xfrm>
            <a:off x="9856099" y="6643561"/>
            <a:ext cx="2335901" cy="214439"/>
          </a:xfrm>
          <a:prstGeom prst="rect">
            <a:avLst/>
          </a:prstGeom>
        </p:spPr>
        <p:txBody>
          <a:bodyPr/>
          <a:lstStyle>
            <a:lvl1pPr algn="r">
              <a:defRPr sz="800">
                <a:solidFill>
                  <a:schemeClr val="bg1"/>
                </a:solidFill>
                <a:latin typeface=""/>
              </a:defRPr>
            </a:lvl1pPr>
          </a:lstStyle>
          <a:p>
            <a:fld id="{E6FE59FF-D9EB-D545-90E6-CE90D1694C9B}" type="slidenum">
              <a:rPr lang="en-US" smtClean="0"/>
              <a:pPr/>
              <a:t>‹#›</a:t>
            </a:fld>
            <a:endParaRPr lang="en-US" dirty="0"/>
          </a:p>
        </p:txBody>
      </p:sp>
    </p:spTree>
    <p:extLst>
      <p:ext uri="{BB962C8B-B14F-4D97-AF65-F5344CB8AC3E}">
        <p14:creationId xmlns:p14="http://schemas.microsoft.com/office/powerpoint/2010/main" val="4281281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12C61-AE24-38B3-B68C-C0CA73331AAA}"/>
              </a:ext>
            </a:extLst>
          </p:cNvPr>
          <p:cNvSpPr>
            <a:spLocks noGrp="1"/>
          </p:cNvSpPr>
          <p:nvPr>
            <p:ph type="title"/>
          </p:nvPr>
        </p:nvSpPr>
        <p:spPr>
          <a:xfrm>
            <a:off x="839788" y="365125"/>
            <a:ext cx="10515600" cy="1325563"/>
          </a:xfrm>
        </p:spPr>
        <p:txBody>
          <a:bodyPr/>
          <a:lstStyle>
            <a:lvl1pPr>
              <a:defRPr>
                <a:solidFill>
                  <a:srgbClr val="2D656C"/>
                </a:solidFill>
                <a:latin typeface=""/>
              </a:defRPr>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A21FCAE5-A9BB-E93B-828C-162E8697AEC7}"/>
              </a:ext>
            </a:extLst>
          </p:cNvPr>
          <p:cNvSpPr>
            <a:spLocks noGrp="1"/>
          </p:cNvSpPr>
          <p:nvPr>
            <p:ph type="body" idx="1"/>
          </p:nvPr>
        </p:nvSpPr>
        <p:spPr>
          <a:xfrm>
            <a:off x="839788" y="1681163"/>
            <a:ext cx="5157787" cy="823912"/>
          </a:xfrm>
        </p:spPr>
        <p:txBody>
          <a:bodyPr anchor="b"/>
          <a:lstStyle>
            <a:lvl1pPr marL="0" indent="0">
              <a:buNone/>
              <a:defRPr sz="2400" b="1">
                <a:latin typeface=""/>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01B9D7D-523D-BEDA-4FBB-7075F3DFA2CD}"/>
              </a:ext>
            </a:extLst>
          </p:cNvPr>
          <p:cNvSpPr>
            <a:spLocks noGrp="1"/>
          </p:cNvSpPr>
          <p:nvPr>
            <p:ph sz="half" idx="2"/>
          </p:nvPr>
        </p:nvSpPr>
        <p:spPr>
          <a:xfrm>
            <a:off x="839788" y="2505075"/>
            <a:ext cx="5157787" cy="3684588"/>
          </a:xfrm>
        </p:spPr>
        <p:txBody>
          <a:bodyPr/>
          <a:lstStyle>
            <a:lvl1pPr>
              <a:defRPr>
                <a:latin typeface=""/>
              </a:defRPr>
            </a:lvl1pPr>
            <a:lvl2pPr>
              <a:defRPr>
                <a:latin typeface=""/>
              </a:defRPr>
            </a:lvl2pPr>
            <a:lvl3pPr>
              <a:defRPr>
                <a:latin typeface=""/>
              </a:defRPr>
            </a:lvl3pPr>
            <a:lvl4pPr>
              <a:defRPr>
                <a:latin typeface=""/>
              </a:defRPr>
            </a:lvl4pPr>
            <a:lvl5pPr>
              <a:defRPr>
                <a:latin typefac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4E7E8677-9099-746C-6111-888C35CD824F}"/>
              </a:ext>
            </a:extLst>
          </p:cNvPr>
          <p:cNvSpPr>
            <a:spLocks noGrp="1"/>
          </p:cNvSpPr>
          <p:nvPr>
            <p:ph type="body" sz="quarter" idx="3"/>
          </p:nvPr>
        </p:nvSpPr>
        <p:spPr>
          <a:xfrm>
            <a:off x="6172200" y="1681163"/>
            <a:ext cx="5183188" cy="823912"/>
          </a:xfrm>
        </p:spPr>
        <p:txBody>
          <a:bodyPr anchor="b"/>
          <a:lstStyle>
            <a:lvl1pPr marL="0" indent="0">
              <a:buNone/>
              <a:defRPr sz="2400" b="1">
                <a:latin typeface=""/>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85786B1-4491-96BF-E2F6-E7F10F7EAB3D}"/>
              </a:ext>
            </a:extLst>
          </p:cNvPr>
          <p:cNvSpPr>
            <a:spLocks noGrp="1"/>
          </p:cNvSpPr>
          <p:nvPr>
            <p:ph sz="quarter" idx="4"/>
          </p:nvPr>
        </p:nvSpPr>
        <p:spPr>
          <a:xfrm>
            <a:off x="6172200" y="2505075"/>
            <a:ext cx="5183188" cy="3684588"/>
          </a:xfrm>
        </p:spPr>
        <p:txBody>
          <a:bodyPr/>
          <a:lstStyle>
            <a:lvl1pPr>
              <a:defRPr>
                <a:latin typeface=""/>
              </a:defRPr>
            </a:lvl1pPr>
            <a:lvl2pPr>
              <a:defRPr>
                <a:latin typeface=""/>
              </a:defRPr>
            </a:lvl2pPr>
            <a:lvl3pPr>
              <a:defRPr>
                <a:latin typeface=""/>
              </a:defRPr>
            </a:lvl3pPr>
            <a:lvl4pPr>
              <a:defRPr>
                <a:latin typeface=""/>
              </a:defRPr>
            </a:lvl4pPr>
            <a:lvl5pPr>
              <a:defRPr>
                <a:latin typefac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Rectangle 10">
            <a:extLst>
              <a:ext uri="{FF2B5EF4-FFF2-40B4-BE49-F238E27FC236}">
                <a16:creationId xmlns:a16="http://schemas.microsoft.com/office/drawing/2014/main" id="{8742ACFF-CA72-3DBD-DB12-657BFC2D4789}"/>
              </a:ext>
            </a:extLst>
          </p:cNvPr>
          <p:cNvSpPr/>
          <p:nvPr userDrawn="1"/>
        </p:nvSpPr>
        <p:spPr>
          <a:xfrm>
            <a:off x="0" y="6643561"/>
            <a:ext cx="12192000" cy="214439"/>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13" name="Rectangle 12">
            <a:extLst>
              <a:ext uri="{FF2B5EF4-FFF2-40B4-BE49-F238E27FC236}">
                <a16:creationId xmlns:a16="http://schemas.microsoft.com/office/drawing/2014/main" id="{5EFDC35D-00A5-21E1-054B-8F9669672C28}"/>
              </a:ext>
            </a:extLst>
          </p:cNvPr>
          <p:cNvSpPr/>
          <p:nvPr userDrawn="1"/>
        </p:nvSpPr>
        <p:spPr>
          <a:xfrm>
            <a:off x="0" y="-12572"/>
            <a:ext cx="12192000" cy="53034"/>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14" name="TextBox 13">
            <a:extLst>
              <a:ext uri="{FF2B5EF4-FFF2-40B4-BE49-F238E27FC236}">
                <a16:creationId xmlns:a16="http://schemas.microsoft.com/office/drawing/2014/main" id="{886CD099-161C-F076-A2F7-E2198502267F}"/>
              </a:ext>
            </a:extLst>
          </p:cNvPr>
          <p:cNvSpPr txBox="1"/>
          <p:nvPr userDrawn="1"/>
        </p:nvSpPr>
        <p:spPr>
          <a:xfrm>
            <a:off x="11506873" y="6424490"/>
            <a:ext cx="752560" cy="246221"/>
          </a:xfrm>
          <a:prstGeom prst="rect">
            <a:avLst/>
          </a:prstGeom>
          <a:noFill/>
        </p:spPr>
        <p:txBody>
          <a:bodyPr wrap="square" rtlCol="0">
            <a:spAutoFit/>
          </a:bodyPr>
          <a:lstStyle/>
          <a:p>
            <a:pPr algn="ctr"/>
            <a:r>
              <a:rPr lang="en-US" sz="1000" dirty="0">
                <a:solidFill>
                  <a:schemeClr val="tx1">
                    <a:lumMod val="50000"/>
                    <a:lumOff val="50000"/>
                  </a:schemeClr>
                </a:solidFill>
                <a:latin typeface=""/>
              </a:rPr>
              <a:t>Iylia Hutta</a:t>
            </a:r>
          </a:p>
        </p:txBody>
      </p:sp>
      <p:sp>
        <p:nvSpPr>
          <p:cNvPr id="16" name="Slide Number Placeholder 5">
            <a:extLst>
              <a:ext uri="{FF2B5EF4-FFF2-40B4-BE49-F238E27FC236}">
                <a16:creationId xmlns:a16="http://schemas.microsoft.com/office/drawing/2014/main" id="{A445A813-7C3D-B97F-2D47-B78ED40ABB11}"/>
              </a:ext>
            </a:extLst>
          </p:cNvPr>
          <p:cNvSpPr>
            <a:spLocks noGrp="1"/>
          </p:cNvSpPr>
          <p:nvPr>
            <p:ph type="sldNum" sz="quarter" idx="12"/>
          </p:nvPr>
        </p:nvSpPr>
        <p:spPr>
          <a:xfrm>
            <a:off x="9856099" y="6643561"/>
            <a:ext cx="2335901" cy="214439"/>
          </a:xfrm>
          <a:prstGeom prst="rect">
            <a:avLst/>
          </a:prstGeom>
        </p:spPr>
        <p:txBody>
          <a:bodyPr/>
          <a:lstStyle>
            <a:lvl1pPr algn="r">
              <a:defRPr sz="800">
                <a:solidFill>
                  <a:schemeClr val="bg1"/>
                </a:solidFill>
                <a:latin typeface=""/>
              </a:defRPr>
            </a:lvl1pPr>
          </a:lstStyle>
          <a:p>
            <a:fld id="{E6FE59FF-D9EB-D545-90E6-CE90D1694C9B}" type="slidenum">
              <a:rPr lang="en-US" smtClean="0"/>
              <a:pPr/>
              <a:t>‹#›</a:t>
            </a:fld>
            <a:endParaRPr lang="en-US" dirty="0"/>
          </a:p>
        </p:txBody>
      </p:sp>
    </p:spTree>
    <p:extLst>
      <p:ext uri="{BB962C8B-B14F-4D97-AF65-F5344CB8AC3E}">
        <p14:creationId xmlns:p14="http://schemas.microsoft.com/office/powerpoint/2010/main" val="95878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09D0E-4330-4D2D-FAC9-CAB533EAF5CE}"/>
              </a:ext>
            </a:extLst>
          </p:cNvPr>
          <p:cNvSpPr>
            <a:spLocks noGrp="1"/>
          </p:cNvSpPr>
          <p:nvPr>
            <p:ph type="title"/>
          </p:nvPr>
        </p:nvSpPr>
        <p:spPr/>
        <p:txBody>
          <a:bodyPr/>
          <a:lstStyle>
            <a:lvl1pPr>
              <a:defRPr>
                <a:solidFill>
                  <a:srgbClr val="2D656C"/>
                </a:solidFill>
                <a:latin typeface=""/>
              </a:defRPr>
            </a:lvl1pPr>
          </a:lstStyle>
          <a:p>
            <a:r>
              <a:rPr lang="en-GB"/>
              <a:t>Click to edit Master title style</a:t>
            </a:r>
            <a:endParaRPr lang="en-US"/>
          </a:p>
        </p:txBody>
      </p:sp>
      <p:sp>
        <p:nvSpPr>
          <p:cNvPr id="6" name="Rectangle 5">
            <a:extLst>
              <a:ext uri="{FF2B5EF4-FFF2-40B4-BE49-F238E27FC236}">
                <a16:creationId xmlns:a16="http://schemas.microsoft.com/office/drawing/2014/main" id="{9AF9AEE0-FF0D-75DF-8333-9B430796DC86}"/>
              </a:ext>
            </a:extLst>
          </p:cNvPr>
          <p:cNvSpPr/>
          <p:nvPr userDrawn="1"/>
        </p:nvSpPr>
        <p:spPr>
          <a:xfrm>
            <a:off x="0" y="6643561"/>
            <a:ext cx="12192000" cy="214439"/>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8" name="Rectangle 7">
            <a:extLst>
              <a:ext uri="{FF2B5EF4-FFF2-40B4-BE49-F238E27FC236}">
                <a16:creationId xmlns:a16="http://schemas.microsoft.com/office/drawing/2014/main" id="{04BA3318-2498-C36A-9031-A5498CAD4DCD}"/>
              </a:ext>
            </a:extLst>
          </p:cNvPr>
          <p:cNvSpPr/>
          <p:nvPr userDrawn="1"/>
        </p:nvSpPr>
        <p:spPr>
          <a:xfrm>
            <a:off x="0" y="-12572"/>
            <a:ext cx="12192000" cy="53034"/>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9" name="TextBox 8">
            <a:extLst>
              <a:ext uri="{FF2B5EF4-FFF2-40B4-BE49-F238E27FC236}">
                <a16:creationId xmlns:a16="http://schemas.microsoft.com/office/drawing/2014/main" id="{87F63EB2-080F-C941-CFB4-895CBD9BE2A6}"/>
              </a:ext>
            </a:extLst>
          </p:cNvPr>
          <p:cNvSpPr txBox="1"/>
          <p:nvPr userDrawn="1"/>
        </p:nvSpPr>
        <p:spPr>
          <a:xfrm>
            <a:off x="11506873" y="6424490"/>
            <a:ext cx="752560" cy="246221"/>
          </a:xfrm>
          <a:prstGeom prst="rect">
            <a:avLst/>
          </a:prstGeom>
          <a:noFill/>
        </p:spPr>
        <p:txBody>
          <a:bodyPr wrap="square" rtlCol="0">
            <a:spAutoFit/>
          </a:bodyPr>
          <a:lstStyle/>
          <a:p>
            <a:pPr algn="ctr"/>
            <a:r>
              <a:rPr lang="en-US" sz="1000" dirty="0">
                <a:solidFill>
                  <a:schemeClr val="tx1">
                    <a:lumMod val="50000"/>
                    <a:lumOff val="50000"/>
                  </a:schemeClr>
                </a:solidFill>
                <a:latin typeface=""/>
              </a:rPr>
              <a:t>Iylia Hutta</a:t>
            </a:r>
          </a:p>
        </p:txBody>
      </p:sp>
      <p:sp>
        <p:nvSpPr>
          <p:cNvPr id="11" name="Slide Number Placeholder 5">
            <a:extLst>
              <a:ext uri="{FF2B5EF4-FFF2-40B4-BE49-F238E27FC236}">
                <a16:creationId xmlns:a16="http://schemas.microsoft.com/office/drawing/2014/main" id="{C85E246D-6B1B-D5EC-2E36-10945C69BFAD}"/>
              </a:ext>
            </a:extLst>
          </p:cNvPr>
          <p:cNvSpPr>
            <a:spLocks noGrp="1"/>
          </p:cNvSpPr>
          <p:nvPr>
            <p:ph type="sldNum" sz="quarter" idx="12"/>
          </p:nvPr>
        </p:nvSpPr>
        <p:spPr>
          <a:xfrm>
            <a:off x="9856099" y="6643561"/>
            <a:ext cx="2335901" cy="214439"/>
          </a:xfrm>
          <a:prstGeom prst="rect">
            <a:avLst/>
          </a:prstGeom>
        </p:spPr>
        <p:txBody>
          <a:bodyPr/>
          <a:lstStyle>
            <a:lvl1pPr algn="r">
              <a:defRPr sz="800">
                <a:solidFill>
                  <a:schemeClr val="bg1"/>
                </a:solidFill>
                <a:latin typeface=""/>
              </a:defRPr>
            </a:lvl1pPr>
          </a:lstStyle>
          <a:p>
            <a:fld id="{E6FE59FF-D9EB-D545-90E6-CE90D1694C9B}" type="slidenum">
              <a:rPr lang="en-US" smtClean="0"/>
              <a:pPr/>
              <a:t>‹#›</a:t>
            </a:fld>
            <a:endParaRPr lang="en-US" dirty="0"/>
          </a:p>
        </p:txBody>
      </p:sp>
    </p:spTree>
    <p:extLst>
      <p:ext uri="{BB962C8B-B14F-4D97-AF65-F5344CB8AC3E}">
        <p14:creationId xmlns:p14="http://schemas.microsoft.com/office/powerpoint/2010/main" val="3470047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3EB321E-8FD4-2A75-6FF5-281CBC6ED6AA}"/>
              </a:ext>
            </a:extLst>
          </p:cNvPr>
          <p:cNvSpPr/>
          <p:nvPr userDrawn="1"/>
        </p:nvSpPr>
        <p:spPr>
          <a:xfrm>
            <a:off x="0" y="6643561"/>
            <a:ext cx="12192000" cy="214439"/>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7" name="Rectangle 6">
            <a:extLst>
              <a:ext uri="{FF2B5EF4-FFF2-40B4-BE49-F238E27FC236}">
                <a16:creationId xmlns:a16="http://schemas.microsoft.com/office/drawing/2014/main" id="{AFFED0E5-B8BB-4917-25AF-7F8621E55E91}"/>
              </a:ext>
            </a:extLst>
          </p:cNvPr>
          <p:cNvSpPr/>
          <p:nvPr userDrawn="1"/>
        </p:nvSpPr>
        <p:spPr>
          <a:xfrm>
            <a:off x="0" y="-12572"/>
            <a:ext cx="12192000" cy="53034"/>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a:extLst>
              <a:ext uri="{FF2B5EF4-FFF2-40B4-BE49-F238E27FC236}">
                <a16:creationId xmlns:a16="http://schemas.microsoft.com/office/drawing/2014/main" id="{C58BF18B-87BB-C859-67ED-EF9EB262886C}"/>
              </a:ext>
            </a:extLst>
          </p:cNvPr>
          <p:cNvSpPr>
            <a:spLocks noGrp="1"/>
          </p:cNvSpPr>
          <p:nvPr>
            <p:ph type="sldNum" sz="quarter" idx="12"/>
          </p:nvPr>
        </p:nvSpPr>
        <p:spPr>
          <a:xfrm>
            <a:off x="9856099" y="6643561"/>
            <a:ext cx="2335901" cy="214439"/>
          </a:xfrm>
          <a:prstGeom prst="rect">
            <a:avLst/>
          </a:prstGeom>
        </p:spPr>
        <p:txBody>
          <a:bodyPr/>
          <a:lstStyle>
            <a:lvl1pPr algn="r">
              <a:defRPr sz="800">
                <a:solidFill>
                  <a:schemeClr val="bg1"/>
                </a:solidFill>
                <a:latin typeface=""/>
              </a:defRPr>
            </a:lvl1pPr>
          </a:lstStyle>
          <a:p>
            <a:fld id="{E6FE59FF-D9EB-D545-90E6-CE90D1694C9B}" type="slidenum">
              <a:rPr lang="en-US" smtClean="0"/>
              <a:pPr/>
              <a:t>‹#›</a:t>
            </a:fld>
            <a:endParaRPr lang="en-US" dirty="0"/>
          </a:p>
        </p:txBody>
      </p:sp>
    </p:spTree>
    <p:extLst>
      <p:ext uri="{BB962C8B-B14F-4D97-AF65-F5344CB8AC3E}">
        <p14:creationId xmlns:p14="http://schemas.microsoft.com/office/powerpoint/2010/main" val="28554303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8DB7E-DAD9-0650-5EAF-5BB9DCD8E802}"/>
              </a:ext>
            </a:extLst>
          </p:cNvPr>
          <p:cNvSpPr>
            <a:spLocks noGrp="1"/>
          </p:cNvSpPr>
          <p:nvPr>
            <p:ph type="title"/>
          </p:nvPr>
        </p:nvSpPr>
        <p:spPr>
          <a:xfrm>
            <a:off x="839788" y="457200"/>
            <a:ext cx="3932237" cy="1600200"/>
          </a:xfrm>
        </p:spPr>
        <p:txBody>
          <a:bodyPr anchor="b"/>
          <a:lstStyle>
            <a:lvl1pPr>
              <a:defRPr sz="3200">
                <a:solidFill>
                  <a:srgbClr val="2D656C"/>
                </a:solidFill>
                <a:latin typeface=""/>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E10E6E6-A5FB-DB80-9DC8-2FE9958DA395}"/>
              </a:ext>
            </a:extLst>
          </p:cNvPr>
          <p:cNvSpPr>
            <a:spLocks noGrp="1"/>
          </p:cNvSpPr>
          <p:nvPr>
            <p:ph idx="1"/>
          </p:nvPr>
        </p:nvSpPr>
        <p:spPr>
          <a:xfrm>
            <a:off x="5183188" y="987425"/>
            <a:ext cx="6172200" cy="4873625"/>
          </a:xfrm>
        </p:spPr>
        <p:txBody>
          <a:bodyPr/>
          <a:lstStyle>
            <a:lvl1pPr>
              <a:defRPr sz="3200">
                <a:latin typeface=""/>
              </a:defRPr>
            </a:lvl1pPr>
            <a:lvl2pPr>
              <a:defRPr sz="2800">
                <a:latin typeface=""/>
              </a:defRPr>
            </a:lvl2pPr>
            <a:lvl3pPr>
              <a:defRPr sz="2400">
                <a:latin typeface=""/>
              </a:defRPr>
            </a:lvl3pPr>
            <a:lvl4pPr>
              <a:defRPr sz="2000">
                <a:latin typeface=""/>
              </a:defRPr>
            </a:lvl4pPr>
            <a:lvl5pPr>
              <a:defRPr sz="2000">
                <a:latin typeface=""/>
              </a:defRPr>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396BEBD-9E04-AFAB-295D-2EE24AE8543E}"/>
              </a:ext>
            </a:extLst>
          </p:cNvPr>
          <p:cNvSpPr>
            <a:spLocks noGrp="1"/>
          </p:cNvSpPr>
          <p:nvPr>
            <p:ph type="body" sz="half" idx="2"/>
          </p:nvPr>
        </p:nvSpPr>
        <p:spPr>
          <a:xfrm>
            <a:off x="839788" y="2057400"/>
            <a:ext cx="3932237" cy="3811588"/>
          </a:xfrm>
        </p:spPr>
        <p:txBody>
          <a:bodyPr/>
          <a:lstStyle>
            <a:lvl1pPr marL="0" indent="0">
              <a:buNone/>
              <a:defRPr sz="1600">
                <a:latin typeface=""/>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8" name="Rectangle 7">
            <a:extLst>
              <a:ext uri="{FF2B5EF4-FFF2-40B4-BE49-F238E27FC236}">
                <a16:creationId xmlns:a16="http://schemas.microsoft.com/office/drawing/2014/main" id="{3EC7A501-92E6-DC97-3E23-32B8E02B3825}"/>
              </a:ext>
            </a:extLst>
          </p:cNvPr>
          <p:cNvSpPr/>
          <p:nvPr userDrawn="1"/>
        </p:nvSpPr>
        <p:spPr>
          <a:xfrm>
            <a:off x="0" y="6643561"/>
            <a:ext cx="12192000" cy="214439"/>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10" name="Rectangle 9">
            <a:extLst>
              <a:ext uri="{FF2B5EF4-FFF2-40B4-BE49-F238E27FC236}">
                <a16:creationId xmlns:a16="http://schemas.microsoft.com/office/drawing/2014/main" id="{36A247E8-096A-D164-7B8D-7BB56B4BF16A}"/>
              </a:ext>
            </a:extLst>
          </p:cNvPr>
          <p:cNvSpPr/>
          <p:nvPr userDrawn="1"/>
        </p:nvSpPr>
        <p:spPr>
          <a:xfrm>
            <a:off x="0" y="-12572"/>
            <a:ext cx="12192000" cy="53034"/>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11" name="TextBox 10">
            <a:extLst>
              <a:ext uri="{FF2B5EF4-FFF2-40B4-BE49-F238E27FC236}">
                <a16:creationId xmlns:a16="http://schemas.microsoft.com/office/drawing/2014/main" id="{41891ABC-C0D5-993C-4360-40867DFE3AEF}"/>
              </a:ext>
            </a:extLst>
          </p:cNvPr>
          <p:cNvSpPr txBox="1"/>
          <p:nvPr userDrawn="1"/>
        </p:nvSpPr>
        <p:spPr>
          <a:xfrm>
            <a:off x="11506873" y="6424490"/>
            <a:ext cx="752560" cy="246221"/>
          </a:xfrm>
          <a:prstGeom prst="rect">
            <a:avLst/>
          </a:prstGeom>
          <a:noFill/>
        </p:spPr>
        <p:txBody>
          <a:bodyPr wrap="square" rtlCol="0">
            <a:spAutoFit/>
          </a:bodyPr>
          <a:lstStyle/>
          <a:p>
            <a:pPr algn="ctr"/>
            <a:r>
              <a:rPr lang="en-US" sz="1000" dirty="0">
                <a:solidFill>
                  <a:schemeClr val="tx1">
                    <a:lumMod val="50000"/>
                    <a:lumOff val="50000"/>
                  </a:schemeClr>
                </a:solidFill>
                <a:latin typeface=""/>
              </a:rPr>
              <a:t>Iylia Hutta</a:t>
            </a:r>
          </a:p>
        </p:txBody>
      </p:sp>
      <p:sp>
        <p:nvSpPr>
          <p:cNvPr id="12" name="Slide Number Placeholder 5">
            <a:extLst>
              <a:ext uri="{FF2B5EF4-FFF2-40B4-BE49-F238E27FC236}">
                <a16:creationId xmlns:a16="http://schemas.microsoft.com/office/drawing/2014/main" id="{C4572D74-EF6B-33B0-9CC6-38E16A3B144B}"/>
              </a:ext>
            </a:extLst>
          </p:cNvPr>
          <p:cNvSpPr>
            <a:spLocks noGrp="1"/>
          </p:cNvSpPr>
          <p:nvPr>
            <p:ph type="sldNum" sz="quarter" idx="12"/>
          </p:nvPr>
        </p:nvSpPr>
        <p:spPr>
          <a:xfrm>
            <a:off x="9856099" y="6643561"/>
            <a:ext cx="2335901" cy="214439"/>
          </a:xfrm>
          <a:prstGeom prst="rect">
            <a:avLst/>
          </a:prstGeom>
        </p:spPr>
        <p:txBody>
          <a:bodyPr/>
          <a:lstStyle>
            <a:lvl1pPr algn="r">
              <a:defRPr sz="1000">
                <a:solidFill>
                  <a:schemeClr val="bg1"/>
                </a:solidFill>
                <a:latin typeface=""/>
              </a:defRPr>
            </a:lvl1pPr>
          </a:lstStyle>
          <a:p>
            <a:fld id="{E6FE59FF-D9EB-D545-90E6-CE90D1694C9B}" type="slidenum">
              <a:rPr lang="en-US" smtClean="0"/>
              <a:pPr/>
              <a:t>‹#›</a:t>
            </a:fld>
            <a:endParaRPr lang="en-US" dirty="0"/>
          </a:p>
        </p:txBody>
      </p:sp>
    </p:spTree>
    <p:extLst>
      <p:ext uri="{BB962C8B-B14F-4D97-AF65-F5344CB8AC3E}">
        <p14:creationId xmlns:p14="http://schemas.microsoft.com/office/powerpoint/2010/main" val="1351681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24DC8-18A3-4AE5-A6EC-7CC1FF663F54}"/>
              </a:ext>
            </a:extLst>
          </p:cNvPr>
          <p:cNvSpPr>
            <a:spLocks noGrp="1"/>
          </p:cNvSpPr>
          <p:nvPr>
            <p:ph type="title"/>
          </p:nvPr>
        </p:nvSpPr>
        <p:spPr>
          <a:xfrm>
            <a:off x="839788" y="457200"/>
            <a:ext cx="3932237" cy="1600200"/>
          </a:xfrm>
        </p:spPr>
        <p:txBody>
          <a:bodyPr anchor="b"/>
          <a:lstStyle>
            <a:lvl1pPr>
              <a:defRPr sz="3200">
                <a:solidFill>
                  <a:srgbClr val="2D656C"/>
                </a:solidFill>
                <a:latin typeface=""/>
              </a:defRPr>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AC6D94F-0129-A7CC-D29C-179C3FFD678E}"/>
              </a:ext>
            </a:extLst>
          </p:cNvPr>
          <p:cNvSpPr>
            <a:spLocks noGrp="1"/>
          </p:cNvSpPr>
          <p:nvPr>
            <p:ph type="pic" idx="1"/>
          </p:nvPr>
        </p:nvSpPr>
        <p:spPr>
          <a:xfrm>
            <a:off x="5183188" y="987425"/>
            <a:ext cx="6172200" cy="4873625"/>
          </a:xfrm>
        </p:spPr>
        <p:txBody>
          <a:bodyPr/>
          <a:lstStyle>
            <a:lvl1pPr marL="0" indent="0">
              <a:buNone/>
              <a:defRPr sz="3200">
                <a:latin typeface=""/>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69F4BFB-329C-6E8F-C406-BC1F39ADC191}"/>
              </a:ext>
            </a:extLst>
          </p:cNvPr>
          <p:cNvSpPr>
            <a:spLocks noGrp="1"/>
          </p:cNvSpPr>
          <p:nvPr>
            <p:ph type="body" sz="half" idx="2"/>
          </p:nvPr>
        </p:nvSpPr>
        <p:spPr>
          <a:xfrm>
            <a:off x="839788" y="2057400"/>
            <a:ext cx="3932237" cy="3811588"/>
          </a:xfrm>
        </p:spPr>
        <p:txBody>
          <a:bodyPr/>
          <a:lstStyle>
            <a:lvl1pPr marL="0" indent="0">
              <a:buNone/>
              <a:defRPr sz="1600">
                <a:latin typeface=""/>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8" name="Rectangle 7">
            <a:extLst>
              <a:ext uri="{FF2B5EF4-FFF2-40B4-BE49-F238E27FC236}">
                <a16:creationId xmlns:a16="http://schemas.microsoft.com/office/drawing/2014/main" id="{FFDEEBFB-320D-3D99-905D-239DBA3146A7}"/>
              </a:ext>
            </a:extLst>
          </p:cNvPr>
          <p:cNvSpPr/>
          <p:nvPr userDrawn="1"/>
        </p:nvSpPr>
        <p:spPr>
          <a:xfrm>
            <a:off x="0" y="6643561"/>
            <a:ext cx="12192000" cy="214439"/>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10" name="Rectangle 9">
            <a:extLst>
              <a:ext uri="{FF2B5EF4-FFF2-40B4-BE49-F238E27FC236}">
                <a16:creationId xmlns:a16="http://schemas.microsoft.com/office/drawing/2014/main" id="{4D355B1D-0768-1C70-590F-892E5E7F4873}"/>
              </a:ext>
            </a:extLst>
          </p:cNvPr>
          <p:cNvSpPr/>
          <p:nvPr userDrawn="1"/>
        </p:nvSpPr>
        <p:spPr>
          <a:xfrm>
            <a:off x="0" y="-12572"/>
            <a:ext cx="12192000" cy="53034"/>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11" name="TextBox 10">
            <a:extLst>
              <a:ext uri="{FF2B5EF4-FFF2-40B4-BE49-F238E27FC236}">
                <a16:creationId xmlns:a16="http://schemas.microsoft.com/office/drawing/2014/main" id="{66D5C406-B639-84EA-53ED-D99F51313C73}"/>
              </a:ext>
            </a:extLst>
          </p:cNvPr>
          <p:cNvSpPr txBox="1"/>
          <p:nvPr userDrawn="1"/>
        </p:nvSpPr>
        <p:spPr>
          <a:xfrm>
            <a:off x="11506873" y="6424490"/>
            <a:ext cx="752560" cy="246221"/>
          </a:xfrm>
          <a:prstGeom prst="rect">
            <a:avLst/>
          </a:prstGeom>
          <a:noFill/>
        </p:spPr>
        <p:txBody>
          <a:bodyPr wrap="square" rtlCol="0">
            <a:spAutoFit/>
          </a:bodyPr>
          <a:lstStyle/>
          <a:p>
            <a:pPr algn="ctr"/>
            <a:r>
              <a:rPr lang="en-US" sz="1000" dirty="0">
                <a:solidFill>
                  <a:schemeClr val="tx1">
                    <a:lumMod val="50000"/>
                    <a:lumOff val="50000"/>
                  </a:schemeClr>
                </a:solidFill>
                <a:latin typeface=""/>
              </a:rPr>
              <a:t>Iylia Hutta</a:t>
            </a:r>
          </a:p>
        </p:txBody>
      </p:sp>
      <p:sp>
        <p:nvSpPr>
          <p:cNvPr id="12" name="Slide Number Placeholder 5">
            <a:extLst>
              <a:ext uri="{FF2B5EF4-FFF2-40B4-BE49-F238E27FC236}">
                <a16:creationId xmlns:a16="http://schemas.microsoft.com/office/drawing/2014/main" id="{87FD2BA6-74C4-42C1-A9C8-0157F003412F}"/>
              </a:ext>
            </a:extLst>
          </p:cNvPr>
          <p:cNvSpPr>
            <a:spLocks noGrp="1"/>
          </p:cNvSpPr>
          <p:nvPr>
            <p:ph type="sldNum" sz="quarter" idx="12"/>
          </p:nvPr>
        </p:nvSpPr>
        <p:spPr>
          <a:xfrm>
            <a:off x="9856099" y="6643561"/>
            <a:ext cx="2335901" cy="214439"/>
          </a:xfrm>
          <a:prstGeom prst="rect">
            <a:avLst/>
          </a:prstGeom>
        </p:spPr>
        <p:txBody>
          <a:bodyPr/>
          <a:lstStyle>
            <a:lvl1pPr algn="r">
              <a:defRPr sz="1000">
                <a:solidFill>
                  <a:schemeClr val="bg1"/>
                </a:solidFill>
                <a:latin typeface=""/>
              </a:defRPr>
            </a:lvl1pPr>
          </a:lstStyle>
          <a:p>
            <a:fld id="{E6FE59FF-D9EB-D545-90E6-CE90D1694C9B}" type="slidenum">
              <a:rPr lang="en-US" smtClean="0"/>
              <a:pPr/>
              <a:t>‹#›</a:t>
            </a:fld>
            <a:endParaRPr lang="en-US" dirty="0"/>
          </a:p>
        </p:txBody>
      </p:sp>
    </p:spTree>
    <p:extLst>
      <p:ext uri="{BB962C8B-B14F-4D97-AF65-F5344CB8AC3E}">
        <p14:creationId xmlns:p14="http://schemas.microsoft.com/office/powerpoint/2010/main" val="58475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ABB375-09E7-7882-29C2-0C0E3704B3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6C2E67D-2E7E-877D-6182-2366BE14CC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6">
            <a:extLst>
              <a:ext uri="{FF2B5EF4-FFF2-40B4-BE49-F238E27FC236}">
                <a16:creationId xmlns:a16="http://schemas.microsoft.com/office/drawing/2014/main" id="{3A55249A-9FC5-2A31-F1AB-21EB6B817BC0}"/>
              </a:ext>
            </a:extLst>
          </p:cNvPr>
          <p:cNvSpPr/>
          <p:nvPr userDrawn="1"/>
        </p:nvSpPr>
        <p:spPr>
          <a:xfrm>
            <a:off x="0" y="6643561"/>
            <a:ext cx="12192000" cy="214439"/>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9" name="TextBox 8">
            <a:extLst>
              <a:ext uri="{FF2B5EF4-FFF2-40B4-BE49-F238E27FC236}">
                <a16:creationId xmlns:a16="http://schemas.microsoft.com/office/drawing/2014/main" id="{0D209A42-22DE-5ED9-0E85-62EC2A404768}"/>
              </a:ext>
            </a:extLst>
          </p:cNvPr>
          <p:cNvSpPr txBox="1"/>
          <p:nvPr userDrawn="1"/>
        </p:nvSpPr>
        <p:spPr>
          <a:xfrm>
            <a:off x="11506873" y="6424490"/>
            <a:ext cx="752560" cy="246221"/>
          </a:xfrm>
          <a:prstGeom prst="rect">
            <a:avLst/>
          </a:prstGeom>
          <a:noFill/>
        </p:spPr>
        <p:txBody>
          <a:bodyPr wrap="square" rtlCol="0">
            <a:spAutoFit/>
          </a:bodyPr>
          <a:lstStyle/>
          <a:p>
            <a:pPr algn="ctr"/>
            <a:r>
              <a:rPr lang="en-US" sz="1000" dirty="0">
                <a:solidFill>
                  <a:schemeClr val="tx1">
                    <a:lumMod val="50000"/>
                    <a:lumOff val="50000"/>
                  </a:schemeClr>
                </a:solidFill>
                <a:latin typeface=""/>
              </a:rPr>
              <a:t>Iylia Hutta</a:t>
            </a:r>
          </a:p>
        </p:txBody>
      </p:sp>
      <p:sp>
        <p:nvSpPr>
          <p:cNvPr id="11" name="Slide Number Placeholder 5">
            <a:extLst>
              <a:ext uri="{FF2B5EF4-FFF2-40B4-BE49-F238E27FC236}">
                <a16:creationId xmlns:a16="http://schemas.microsoft.com/office/drawing/2014/main" id="{28500642-6BDC-6A96-877B-82A2D5EED5C2}"/>
              </a:ext>
            </a:extLst>
          </p:cNvPr>
          <p:cNvSpPr>
            <a:spLocks noGrp="1"/>
          </p:cNvSpPr>
          <p:nvPr>
            <p:ph type="sldNum" sz="quarter" idx="4"/>
          </p:nvPr>
        </p:nvSpPr>
        <p:spPr>
          <a:xfrm>
            <a:off x="9856099" y="6643561"/>
            <a:ext cx="2335901" cy="214439"/>
          </a:xfrm>
          <a:prstGeom prst="rect">
            <a:avLst/>
          </a:prstGeom>
        </p:spPr>
        <p:txBody>
          <a:bodyPr/>
          <a:lstStyle>
            <a:lvl1pPr algn="r">
              <a:defRPr sz="800">
                <a:solidFill>
                  <a:schemeClr val="bg1"/>
                </a:solidFill>
                <a:latin typeface=""/>
              </a:defRPr>
            </a:lvl1pPr>
          </a:lstStyle>
          <a:p>
            <a:fld id="{E6FE59FF-D9EB-D545-90E6-CE90D1694C9B}" type="slidenum">
              <a:rPr lang="en-US" smtClean="0"/>
              <a:pPr/>
              <a:t>‹#›</a:t>
            </a:fld>
            <a:endParaRPr lang="en-US" dirty="0"/>
          </a:p>
        </p:txBody>
      </p:sp>
    </p:spTree>
    <p:extLst>
      <p:ext uri="{BB962C8B-B14F-4D97-AF65-F5344CB8AC3E}">
        <p14:creationId xmlns:p14="http://schemas.microsoft.com/office/powerpoint/2010/main" val="4891920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rgbClr val="2D656C"/>
          </a:solidFill>
          <a:latin typeface=""/>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99.co/singapore/insider/new-property-cooling-measures-2022/)"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hyperlink" Target="https://data.gov.sg/dataset/hdb-resale-price-index" TargetMode="External"/><Relationship Id="rId2" Type="http://schemas.openxmlformats.org/officeDocument/2006/relationships/hyperlink" Target="https://data.gov.sg/dataset/resale-flat-prices" TargetMode="External"/><Relationship Id="rId1" Type="http://schemas.openxmlformats.org/officeDocument/2006/relationships/slideLayout" Target="../slideLayouts/slideLayout2.xml"/><Relationship Id="rId6" Type="http://schemas.openxmlformats.org/officeDocument/2006/relationships/hyperlink" Target="https://data.gov.sg/dataset/bookings-for-new-flats-annual" TargetMode="External"/><Relationship Id="rId5" Type="http://schemas.openxmlformats.org/officeDocument/2006/relationships/hyperlink" Target="https://data.gov.sg/dataset/number-of-units-of-hdb-developments-by-status" TargetMode="External"/><Relationship Id="rId4" Type="http://schemas.openxmlformats.org/officeDocument/2006/relationships/hyperlink" Target="https://data.gov.sg/dataset/number-of-applications-registered-for-resale-flats"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bbc.com/worklife/article/20220622-the-young-singaporeans-striking-out-on-their-own" TargetMode="External"/><Relationship Id="rId2" Type="http://schemas.openxmlformats.org/officeDocument/2006/relationships/hyperlink" Target="https://www.straitstimes.com/business/property/singapore-private-home-prices-up-05-in-q4-27-for-2019-ura" TargetMode="Externa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www.straitstimes.com/business/hdb-resale-prices-should-slow-to-6-8-per-cent-growth-in-2023"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www.channelnewsasia.com/singapore/hdb-launch-23000-new-bto-flats-2022-2023-2383231"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3609"/>
            <a:lum/>
          </a:blip>
          <a:srcRect/>
          <a:stretch>
            <a:fillRect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5B4B3-B1B4-8C8F-C287-706B02E40FEC}"/>
              </a:ext>
            </a:extLst>
          </p:cNvPr>
          <p:cNvSpPr>
            <a:spLocks noGrp="1"/>
          </p:cNvSpPr>
          <p:nvPr>
            <p:ph type="ctrTitle"/>
          </p:nvPr>
        </p:nvSpPr>
        <p:spPr>
          <a:xfrm>
            <a:off x="1524000" y="2450591"/>
            <a:ext cx="9144000" cy="1059371"/>
          </a:xfrm>
          <a:gradFill flip="none" rotWithShape="1">
            <a:gsLst>
              <a:gs pos="100000">
                <a:schemeClr val="tx1">
                  <a:lumMod val="75000"/>
                  <a:lumOff val="25000"/>
                  <a:alpha val="14000"/>
                </a:schemeClr>
              </a:gs>
              <a:gs pos="100000">
                <a:schemeClr val="tx1">
                  <a:lumMod val="75000"/>
                  <a:lumOff val="25000"/>
                  <a:alpha val="0"/>
                </a:schemeClr>
              </a:gs>
              <a:gs pos="100000">
                <a:schemeClr val="tx1">
                  <a:lumMod val="75000"/>
                  <a:lumOff val="25000"/>
                  <a:alpha val="0"/>
                </a:schemeClr>
              </a:gs>
            </a:gsLst>
            <a:path path="shape">
              <a:fillToRect l="50000" t="50000" r="50000" b="50000"/>
            </a:path>
            <a:tileRect/>
          </a:gradFill>
        </p:spPr>
        <p:txBody>
          <a:bodyPr/>
          <a:lstStyle/>
          <a:p>
            <a:r>
              <a:rPr lang="en-US" b="1" dirty="0"/>
              <a:t>HDB Resale Flat Trends</a:t>
            </a:r>
          </a:p>
        </p:txBody>
      </p:sp>
      <p:sp>
        <p:nvSpPr>
          <p:cNvPr id="3" name="Subtitle 2">
            <a:extLst>
              <a:ext uri="{FF2B5EF4-FFF2-40B4-BE49-F238E27FC236}">
                <a16:creationId xmlns:a16="http://schemas.microsoft.com/office/drawing/2014/main" id="{09C56F2A-60FF-47CE-5A1C-11F95AB02EEA}"/>
              </a:ext>
            </a:extLst>
          </p:cNvPr>
          <p:cNvSpPr>
            <a:spLocks noGrp="1"/>
          </p:cNvSpPr>
          <p:nvPr>
            <p:ph type="subTitle" idx="1"/>
          </p:nvPr>
        </p:nvSpPr>
        <p:spPr>
          <a:xfrm>
            <a:off x="1524000" y="3602038"/>
            <a:ext cx="9144000" cy="1059371"/>
          </a:xfrm>
          <a:gradFill flip="none" rotWithShape="1">
            <a:gsLst>
              <a:gs pos="100000">
                <a:schemeClr val="tx1">
                  <a:lumMod val="75000"/>
                  <a:lumOff val="25000"/>
                  <a:alpha val="14000"/>
                </a:schemeClr>
              </a:gs>
              <a:gs pos="100000">
                <a:schemeClr val="tx1">
                  <a:lumMod val="75000"/>
                  <a:lumOff val="25000"/>
                  <a:alpha val="0"/>
                </a:schemeClr>
              </a:gs>
              <a:gs pos="100000">
                <a:schemeClr val="tx1">
                  <a:lumMod val="75000"/>
                  <a:lumOff val="25000"/>
                  <a:alpha val="0"/>
                </a:schemeClr>
              </a:gs>
            </a:gsLst>
            <a:path path="shape">
              <a:fillToRect l="50000" t="50000" r="50000" b="50000"/>
            </a:path>
            <a:tileRect/>
          </a:gradFill>
        </p:spPr>
        <p:txBody>
          <a:bodyPr/>
          <a:lstStyle/>
          <a:p>
            <a:r>
              <a:rPr lang="en-US" dirty="0"/>
              <a:t>Muhammad Iylia Bin </a:t>
            </a:r>
            <a:r>
              <a:rPr lang="en-US" dirty="0" err="1"/>
              <a:t>Mohd</a:t>
            </a:r>
            <a:r>
              <a:rPr lang="en-US" dirty="0"/>
              <a:t> Hutta</a:t>
            </a:r>
          </a:p>
          <a:p>
            <a:r>
              <a:rPr lang="en-US" dirty="0"/>
              <a:t>P7474841</a:t>
            </a:r>
          </a:p>
        </p:txBody>
      </p:sp>
    </p:spTree>
    <p:extLst>
      <p:ext uri="{BB962C8B-B14F-4D97-AF65-F5344CB8AC3E}">
        <p14:creationId xmlns:p14="http://schemas.microsoft.com/office/powerpoint/2010/main" val="352442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54D0D-A000-8EC1-04F5-F8E804FB51F2}"/>
              </a:ext>
            </a:extLst>
          </p:cNvPr>
          <p:cNvSpPr>
            <a:spLocks noGrp="1"/>
          </p:cNvSpPr>
          <p:nvPr>
            <p:ph type="title"/>
          </p:nvPr>
        </p:nvSpPr>
        <p:spPr/>
        <p:txBody>
          <a:bodyPr/>
          <a:lstStyle/>
          <a:p>
            <a:r>
              <a:rPr lang="en-US" dirty="0"/>
              <a:t>Bookings for New Flats</a:t>
            </a:r>
          </a:p>
        </p:txBody>
      </p:sp>
      <p:sp>
        <p:nvSpPr>
          <p:cNvPr id="3" name="Content Placeholder 2">
            <a:extLst>
              <a:ext uri="{FF2B5EF4-FFF2-40B4-BE49-F238E27FC236}">
                <a16:creationId xmlns:a16="http://schemas.microsoft.com/office/drawing/2014/main" id="{A4A59543-8315-347F-3172-1277A0D153D3}"/>
              </a:ext>
            </a:extLst>
          </p:cNvPr>
          <p:cNvSpPr>
            <a:spLocks noGrp="1"/>
          </p:cNvSpPr>
          <p:nvPr>
            <p:ph sz="half" idx="1"/>
          </p:nvPr>
        </p:nvSpPr>
        <p:spPr>
          <a:xfrm>
            <a:off x="838199" y="1825625"/>
            <a:ext cx="10185849" cy="4351338"/>
          </a:xfrm>
        </p:spPr>
        <p:txBody>
          <a:bodyPr>
            <a:normAutofit/>
          </a:bodyPr>
          <a:lstStyle/>
          <a:p>
            <a:pPr>
              <a:lnSpc>
                <a:spcPct val="100000"/>
              </a:lnSpc>
            </a:pPr>
            <a:r>
              <a:rPr lang="en-US" dirty="0"/>
              <a:t>There are 11 rows and 2 columns in this dataset </a:t>
            </a:r>
          </a:p>
          <a:p>
            <a:pPr>
              <a:lnSpc>
                <a:spcPct val="100000"/>
              </a:lnSpc>
            </a:pPr>
            <a:r>
              <a:rPr lang="en-US" dirty="0"/>
              <a:t>The names of the columns are: </a:t>
            </a:r>
          </a:p>
          <a:p>
            <a:pPr lvl="1">
              <a:lnSpc>
                <a:spcPct val="100000"/>
              </a:lnSpc>
            </a:pPr>
            <a:r>
              <a:rPr lang="en-US" dirty="0"/>
              <a:t>year &lt;class &lt;U50&gt;</a:t>
            </a:r>
          </a:p>
          <a:p>
            <a:pPr lvl="1">
              <a:lnSpc>
                <a:spcPct val="100000"/>
              </a:lnSpc>
            </a:pPr>
            <a:r>
              <a:rPr lang="en-US" dirty="0" err="1"/>
              <a:t>no_of_units</a:t>
            </a:r>
            <a:r>
              <a:rPr lang="en-US" dirty="0"/>
              <a:t> &lt;class int64&gt;</a:t>
            </a:r>
          </a:p>
          <a:p>
            <a:pPr>
              <a:lnSpc>
                <a:spcPct val="100000"/>
              </a:lnSpc>
            </a:pPr>
            <a:r>
              <a:rPr lang="en-US" dirty="0"/>
              <a:t>This dataset only includes applications for new flats by HDB (incl. BTO, DBSS)</a:t>
            </a:r>
          </a:p>
        </p:txBody>
      </p:sp>
      <p:sp>
        <p:nvSpPr>
          <p:cNvPr id="5" name="Slide Number Placeholder 4">
            <a:extLst>
              <a:ext uri="{FF2B5EF4-FFF2-40B4-BE49-F238E27FC236}">
                <a16:creationId xmlns:a16="http://schemas.microsoft.com/office/drawing/2014/main" id="{C7554287-C8A1-6041-C185-062B58A8CE92}"/>
              </a:ext>
            </a:extLst>
          </p:cNvPr>
          <p:cNvSpPr>
            <a:spLocks noGrp="1"/>
          </p:cNvSpPr>
          <p:nvPr>
            <p:ph type="sldNum" sz="quarter" idx="12"/>
          </p:nvPr>
        </p:nvSpPr>
        <p:spPr/>
        <p:txBody>
          <a:bodyPr/>
          <a:lstStyle/>
          <a:p>
            <a:fld id="{E6FE59FF-D9EB-D545-90E6-CE90D1694C9B}" type="slidenum">
              <a:rPr lang="en-US" smtClean="0"/>
              <a:pPr/>
              <a:t>10</a:t>
            </a:fld>
            <a:endParaRPr lang="en-US" dirty="0"/>
          </a:p>
        </p:txBody>
      </p:sp>
      <p:pic>
        <p:nvPicPr>
          <p:cNvPr id="8" name="Picture 7">
            <a:extLst>
              <a:ext uri="{FF2B5EF4-FFF2-40B4-BE49-F238E27FC236}">
                <a16:creationId xmlns:a16="http://schemas.microsoft.com/office/drawing/2014/main" id="{6B046046-4020-583D-A73A-5F4D3C4BA66B}"/>
              </a:ext>
            </a:extLst>
          </p:cNvPr>
          <p:cNvPicPr>
            <a:picLocks noChangeAspect="1"/>
          </p:cNvPicPr>
          <p:nvPr/>
        </p:nvPicPr>
        <p:blipFill>
          <a:blip r:embed="rId2"/>
          <a:stretch>
            <a:fillRect/>
          </a:stretch>
        </p:blipFill>
        <p:spPr>
          <a:xfrm>
            <a:off x="7036249" y="405606"/>
            <a:ext cx="3987800" cy="1244600"/>
          </a:xfrm>
          <a:prstGeom prst="rect">
            <a:avLst/>
          </a:prstGeom>
        </p:spPr>
      </p:pic>
      <p:pic>
        <p:nvPicPr>
          <p:cNvPr id="6" name="Picture 5" descr="Text&#10;&#10;Description automatically generated">
            <a:extLst>
              <a:ext uri="{FF2B5EF4-FFF2-40B4-BE49-F238E27FC236}">
                <a16:creationId xmlns:a16="http://schemas.microsoft.com/office/drawing/2014/main" id="{06D20909-E918-40FB-7588-09CE7AC969C3}"/>
              </a:ext>
            </a:extLst>
          </p:cNvPr>
          <p:cNvPicPr>
            <a:picLocks noChangeAspect="1"/>
          </p:cNvPicPr>
          <p:nvPr/>
        </p:nvPicPr>
        <p:blipFill rotWithShape="1">
          <a:blip r:embed="rId3"/>
          <a:srcRect l="5362" t="13480" r="4991" b="14083"/>
          <a:stretch/>
        </p:blipFill>
        <p:spPr>
          <a:xfrm>
            <a:off x="6096000" y="4451759"/>
            <a:ext cx="4727448" cy="2041116"/>
          </a:xfrm>
          <a:prstGeom prst="rect">
            <a:avLst/>
          </a:prstGeom>
        </p:spPr>
      </p:pic>
    </p:spTree>
    <p:extLst>
      <p:ext uri="{BB962C8B-B14F-4D97-AF65-F5344CB8AC3E}">
        <p14:creationId xmlns:p14="http://schemas.microsoft.com/office/powerpoint/2010/main" val="3020573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86EFF3-C0AF-4F38-10AC-45840E943700}"/>
              </a:ext>
            </a:extLst>
          </p:cNvPr>
          <p:cNvSpPr>
            <a:spLocks noGrp="1"/>
          </p:cNvSpPr>
          <p:nvPr>
            <p:ph type="title"/>
          </p:nvPr>
        </p:nvSpPr>
        <p:spPr>
          <a:xfrm>
            <a:off x="630936" y="639520"/>
            <a:ext cx="3429000" cy="1719072"/>
          </a:xfrm>
        </p:spPr>
        <p:txBody>
          <a:bodyPr anchor="b">
            <a:noAutofit/>
          </a:bodyPr>
          <a:lstStyle/>
          <a:p>
            <a:r>
              <a:rPr lang="en-US" dirty="0"/>
              <a:t>HDB Resale Flat Prices</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48D97A4-F501-7092-6120-024C33323899}"/>
              </a:ext>
            </a:extLst>
          </p:cNvPr>
          <p:cNvSpPr>
            <a:spLocks noGrp="1"/>
          </p:cNvSpPr>
          <p:nvPr>
            <p:ph idx="1"/>
          </p:nvPr>
        </p:nvSpPr>
        <p:spPr>
          <a:xfrm>
            <a:off x="630936" y="2807208"/>
            <a:ext cx="5465064" cy="3410712"/>
          </a:xfrm>
        </p:spPr>
        <p:txBody>
          <a:bodyPr anchor="t">
            <a:normAutofit fontScale="92500" lnSpcReduction="10000"/>
          </a:bodyPr>
          <a:lstStyle/>
          <a:p>
            <a:pPr>
              <a:lnSpc>
                <a:spcPct val="110000"/>
              </a:lnSpc>
            </a:pPr>
            <a:r>
              <a:rPr lang="en-US" sz="2200" dirty="0"/>
              <a:t>Two lists were created for the Flat Type labels (‘labels’) and the range of prices for each flat type (‘</a:t>
            </a:r>
            <a:r>
              <a:rPr lang="en-US" sz="2200" dirty="0" err="1"/>
              <a:t>prices_combined</a:t>
            </a:r>
            <a:r>
              <a:rPr lang="en-US" sz="2200" dirty="0"/>
              <a:t>’)</a:t>
            </a:r>
          </a:p>
          <a:p>
            <a:pPr lvl="1">
              <a:lnSpc>
                <a:spcPct val="110000"/>
              </a:lnSpc>
            </a:pPr>
            <a:r>
              <a:rPr lang="en-US" sz="1800" dirty="0"/>
              <a:t>Using the set() function and list comprehension respectively</a:t>
            </a:r>
          </a:p>
          <a:p>
            <a:pPr>
              <a:lnSpc>
                <a:spcPct val="110000"/>
              </a:lnSpc>
            </a:pPr>
            <a:r>
              <a:rPr lang="en-US" sz="2200" dirty="0"/>
              <a:t>The lists were used to create a boxplot of the spread of HDB Resale Flat Prices by Flat Types</a:t>
            </a:r>
          </a:p>
          <a:p>
            <a:pPr>
              <a:lnSpc>
                <a:spcPct val="110000"/>
              </a:lnSpc>
            </a:pPr>
            <a:r>
              <a:rPr lang="en-US" sz="2200" dirty="0"/>
              <a:t>Design and label attributes were added to the boxplot for better </a:t>
            </a:r>
            <a:r>
              <a:rPr lang="en-US" sz="2200" dirty="0" err="1"/>
              <a:t>visualisation</a:t>
            </a:r>
            <a:endParaRPr lang="en-US" sz="2200" dirty="0"/>
          </a:p>
        </p:txBody>
      </p:sp>
      <p:pic>
        <p:nvPicPr>
          <p:cNvPr id="5" name="Picture 4" descr="Chart, waterfall chart&#10;&#10;Description automatically generated">
            <a:extLst>
              <a:ext uri="{FF2B5EF4-FFF2-40B4-BE49-F238E27FC236}">
                <a16:creationId xmlns:a16="http://schemas.microsoft.com/office/drawing/2014/main" id="{A1E48EF9-7B30-2298-1CA4-A7B445B9E451}"/>
              </a:ext>
            </a:extLst>
          </p:cNvPr>
          <p:cNvPicPr>
            <a:picLocks noChangeAspect="1"/>
          </p:cNvPicPr>
          <p:nvPr/>
        </p:nvPicPr>
        <p:blipFill>
          <a:blip r:embed="rId2"/>
          <a:stretch>
            <a:fillRect/>
          </a:stretch>
        </p:blipFill>
        <p:spPr>
          <a:xfrm>
            <a:off x="8342826" y="5463529"/>
            <a:ext cx="1909643" cy="973918"/>
          </a:xfrm>
          <a:prstGeom prst="rect">
            <a:avLst/>
          </a:prstGeom>
        </p:spPr>
      </p:pic>
      <p:sp>
        <p:nvSpPr>
          <p:cNvPr id="9" name="Rectangle 8">
            <a:extLst>
              <a:ext uri="{FF2B5EF4-FFF2-40B4-BE49-F238E27FC236}">
                <a16:creationId xmlns:a16="http://schemas.microsoft.com/office/drawing/2014/main" id="{EBED2B7A-932F-C667-A3EA-2E1B4690BB66}"/>
              </a:ext>
            </a:extLst>
          </p:cNvPr>
          <p:cNvSpPr/>
          <p:nvPr/>
        </p:nvSpPr>
        <p:spPr>
          <a:xfrm>
            <a:off x="0" y="6643561"/>
            <a:ext cx="12192000" cy="214439"/>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11" name="Rectangle 10">
            <a:extLst>
              <a:ext uri="{FF2B5EF4-FFF2-40B4-BE49-F238E27FC236}">
                <a16:creationId xmlns:a16="http://schemas.microsoft.com/office/drawing/2014/main" id="{E0F62F3E-0D2D-81E9-6B11-CA57FB0A5BCC}"/>
              </a:ext>
            </a:extLst>
          </p:cNvPr>
          <p:cNvSpPr/>
          <p:nvPr/>
        </p:nvSpPr>
        <p:spPr>
          <a:xfrm>
            <a:off x="0" y="-12572"/>
            <a:ext cx="12192000" cy="53034"/>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7C01FC7-82F3-57D5-410D-56C9181DA0C3}"/>
              </a:ext>
            </a:extLst>
          </p:cNvPr>
          <p:cNvSpPr txBox="1"/>
          <p:nvPr/>
        </p:nvSpPr>
        <p:spPr>
          <a:xfrm>
            <a:off x="11506873" y="6424490"/>
            <a:ext cx="752560" cy="246221"/>
          </a:xfrm>
          <a:prstGeom prst="rect">
            <a:avLst/>
          </a:prstGeom>
          <a:noFill/>
        </p:spPr>
        <p:txBody>
          <a:bodyPr wrap="square" rtlCol="0">
            <a:spAutoFit/>
          </a:bodyPr>
          <a:lstStyle/>
          <a:p>
            <a:pPr algn="ctr"/>
            <a:r>
              <a:rPr lang="en-US" sz="1000" dirty="0">
                <a:solidFill>
                  <a:schemeClr val="tx1">
                    <a:lumMod val="50000"/>
                    <a:lumOff val="50000"/>
                  </a:schemeClr>
                </a:solidFill>
                <a:latin typeface=""/>
              </a:rPr>
              <a:t>Iylia Hutta</a:t>
            </a:r>
          </a:p>
        </p:txBody>
      </p:sp>
      <p:sp>
        <p:nvSpPr>
          <p:cNvPr id="4" name="Slide Number Placeholder 3">
            <a:extLst>
              <a:ext uri="{FF2B5EF4-FFF2-40B4-BE49-F238E27FC236}">
                <a16:creationId xmlns:a16="http://schemas.microsoft.com/office/drawing/2014/main" id="{A02034CE-CFAC-700B-73D8-D4AB879FFD30}"/>
              </a:ext>
            </a:extLst>
          </p:cNvPr>
          <p:cNvSpPr>
            <a:spLocks noGrp="1"/>
          </p:cNvSpPr>
          <p:nvPr>
            <p:ph type="sldNum" sz="quarter" idx="12"/>
          </p:nvPr>
        </p:nvSpPr>
        <p:spPr>
          <a:xfrm>
            <a:off x="9448800" y="6634974"/>
            <a:ext cx="2743200" cy="365125"/>
          </a:xfrm>
        </p:spPr>
        <p:txBody>
          <a:bodyPr>
            <a:normAutofit/>
          </a:bodyPr>
          <a:lstStyle/>
          <a:p>
            <a:pPr>
              <a:spcAft>
                <a:spcPts val="600"/>
              </a:spcAft>
            </a:pPr>
            <a:fld id="{E6FE59FF-D9EB-D545-90E6-CE90D1694C9B}" type="slidenum">
              <a:rPr lang="en-US" smtClean="0"/>
              <a:pPr>
                <a:spcAft>
                  <a:spcPts val="600"/>
                </a:spcAft>
              </a:pPr>
              <a:t>11</a:t>
            </a:fld>
            <a:endParaRPr lang="en-US"/>
          </a:p>
        </p:txBody>
      </p:sp>
      <p:pic>
        <p:nvPicPr>
          <p:cNvPr id="8" name="Picture 7" descr="Text&#10;&#10;Description automatically generated">
            <a:extLst>
              <a:ext uri="{FF2B5EF4-FFF2-40B4-BE49-F238E27FC236}">
                <a16:creationId xmlns:a16="http://schemas.microsoft.com/office/drawing/2014/main" id="{BC3E42F0-B9F5-7A2B-3D04-0AB3779D3288}"/>
              </a:ext>
            </a:extLst>
          </p:cNvPr>
          <p:cNvPicPr>
            <a:picLocks noChangeAspect="1"/>
          </p:cNvPicPr>
          <p:nvPr/>
        </p:nvPicPr>
        <p:blipFill rotWithShape="1">
          <a:blip r:embed="rId3"/>
          <a:srcRect l="4555" t="12155" r="4236" b="12537"/>
          <a:stretch/>
        </p:blipFill>
        <p:spPr>
          <a:xfrm>
            <a:off x="6450114" y="1186200"/>
            <a:ext cx="5682609" cy="2075689"/>
          </a:xfrm>
          <a:prstGeom prst="rect">
            <a:avLst/>
          </a:prstGeom>
        </p:spPr>
      </p:pic>
      <p:pic>
        <p:nvPicPr>
          <p:cNvPr id="15" name="Picture 14" descr="Text&#10;&#10;Description automatically generated">
            <a:extLst>
              <a:ext uri="{FF2B5EF4-FFF2-40B4-BE49-F238E27FC236}">
                <a16:creationId xmlns:a16="http://schemas.microsoft.com/office/drawing/2014/main" id="{A4118D30-6B5E-CFDE-82D6-B701DDE40E7D}"/>
              </a:ext>
            </a:extLst>
          </p:cNvPr>
          <p:cNvPicPr>
            <a:picLocks noChangeAspect="1"/>
          </p:cNvPicPr>
          <p:nvPr/>
        </p:nvPicPr>
        <p:blipFill rotWithShape="1">
          <a:blip r:embed="rId4"/>
          <a:srcRect l="3909" t="5462" r="3390" b="7188"/>
          <a:stretch/>
        </p:blipFill>
        <p:spPr>
          <a:xfrm>
            <a:off x="8677655" y="3858767"/>
            <a:ext cx="1234441" cy="1325881"/>
          </a:xfrm>
          <a:prstGeom prst="rect">
            <a:avLst/>
          </a:prstGeom>
        </p:spPr>
      </p:pic>
    </p:spTree>
    <p:extLst>
      <p:ext uri="{BB962C8B-B14F-4D97-AF65-F5344CB8AC3E}">
        <p14:creationId xmlns:p14="http://schemas.microsoft.com/office/powerpoint/2010/main" val="3480884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86EFF3-C0AF-4F38-10AC-45840E943700}"/>
              </a:ext>
            </a:extLst>
          </p:cNvPr>
          <p:cNvSpPr>
            <a:spLocks noGrp="1"/>
          </p:cNvSpPr>
          <p:nvPr>
            <p:ph type="title"/>
          </p:nvPr>
        </p:nvSpPr>
        <p:spPr>
          <a:xfrm>
            <a:off x="630936" y="639520"/>
            <a:ext cx="3429000" cy="1719072"/>
          </a:xfrm>
        </p:spPr>
        <p:txBody>
          <a:bodyPr anchor="b">
            <a:noAutofit/>
          </a:bodyPr>
          <a:lstStyle/>
          <a:p>
            <a:r>
              <a:rPr lang="en-US" dirty="0"/>
              <a:t>HDB Resale Flat Prices</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48D97A4-F501-7092-6120-024C33323899}"/>
              </a:ext>
            </a:extLst>
          </p:cNvPr>
          <p:cNvSpPr>
            <a:spLocks noGrp="1"/>
          </p:cNvSpPr>
          <p:nvPr>
            <p:ph idx="1"/>
          </p:nvPr>
        </p:nvSpPr>
        <p:spPr>
          <a:xfrm>
            <a:off x="630936" y="2807208"/>
            <a:ext cx="5465064" cy="3410712"/>
          </a:xfrm>
        </p:spPr>
        <p:txBody>
          <a:bodyPr anchor="t">
            <a:normAutofit fontScale="92500" lnSpcReduction="10000"/>
          </a:bodyPr>
          <a:lstStyle/>
          <a:p>
            <a:pPr>
              <a:lnSpc>
                <a:spcPct val="110000"/>
              </a:lnSpc>
            </a:pPr>
            <a:r>
              <a:rPr lang="en-US" sz="2200" dirty="0"/>
              <a:t>Two lists were created for the Flat Type labels (‘labels’) and the range of prices for each flat type (‘</a:t>
            </a:r>
            <a:r>
              <a:rPr lang="en-US" sz="2200" dirty="0" err="1"/>
              <a:t>prices_combined</a:t>
            </a:r>
            <a:r>
              <a:rPr lang="en-US" sz="2200" dirty="0"/>
              <a:t>’)</a:t>
            </a:r>
          </a:p>
          <a:p>
            <a:pPr lvl="1">
              <a:lnSpc>
                <a:spcPct val="110000"/>
              </a:lnSpc>
            </a:pPr>
            <a:r>
              <a:rPr lang="en-US" sz="1800" dirty="0"/>
              <a:t>Using the </a:t>
            </a:r>
            <a:r>
              <a:rPr lang="en-US" sz="1800" b="1" dirty="0"/>
              <a:t>set() function </a:t>
            </a:r>
            <a:r>
              <a:rPr lang="en-US" sz="1800" dirty="0"/>
              <a:t>and </a:t>
            </a:r>
            <a:r>
              <a:rPr lang="en-US" sz="1800" b="1" dirty="0"/>
              <a:t>list comprehension</a:t>
            </a:r>
            <a:r>
              <a:rPr lang="en-US" sz="1800" dirty="0"/>
              <a:t> respectively</a:t>
            </a:r>
          </a:p>
          <a:p>
            <a:pPr>
              <a:lnSpc>
                <a:spcPct val="110000"/>
              </a:lnSpc>
            </a:pPr>
            <a:r>
              <a:rPr lang="en-US" sz="2200" dirty="0"/>
              <a:t>The lists were used to create a boxplot of the spread of HDB Resale Flat Prices by Flat Types</a:t>
            </a:r>
          </a:p>
          <a:p>
            <a:pPr>
              <a:lnSpc>
                <a:spcPct val="110000"/>
              </a:lnSpc>
            </a:pPr>
            <a:r>
              <a:rPr lang="en-US" sz="2200" dirty="0"/>
              <a:t>Design and label attributes were added to the boxplot for better </a:t>
            </a:r>
            <a:r>
              <a:rPr lang="en-US" sz="2200" dirty="0" err="1"/>
              <a:t>visualisation</a:t>
            </a:r>
            <a:endParaRPr lang="en-US" sz="2200" dirty="0"/>
          </a:p>
        </p:txBody>
      </p:sp>
      <p:pic>
        <p:nvPicPr>
          <p:cNvPr id="5" name="Picture 4" descr="Chart, waterfall chart&#10;&#10;Description automatically generated">
            <a:extLst>
              <a:ext uri="{FF2B5EF4-FFF2-40B4-BE49-F238E27FC236}">
                <a16:creationId xmlns:a16="http://schemas.microsoft.com/office/drawing/2014/main" id="{A1E48EF9-7B30-2298-1CA4-A7B445B9E451}"/>
              </a:ext>
            </a:extLst>
          </p:cNvPr>
          <p:cNvPicPr>
            <a:picLocks noChangeAspect="1"/>
          </p:cNvPicPr>
          <p:nvPr/>
        </p:nvPicPr>
        <p:blipFill>
          <a:blip r:embed="rId2"/>
          <a:stretch>
            <a:fillRect/>
          </a:stretch>
        </p:blipFill>
        <p:spPr>
          <a:xfrm>
            <a:off x="8342826" y="5463529"/>
            <a:ext cx="1909643" cy="973918"/>
          </a:xfrm>
          <a:prstGeom prst="rect">
            <a:avLst/>
          </a:prstGeom>
        </p:spPr>
      </p:pic>
      <p:sp>
        <p:nvSpPr>
          <p:cNvPr id="9" name="Rectangle 8">
            <a:extLst>
              <a:ext uri="{FF2B5EF4-FFF2-40B4-BE49-F238E27FC236}">
                <a16:creationId xmlns:a16="http://schemas.microsoft.com/office/drawing/2014/main" id="{EBED2B7A-932F-C667-A3EA-2E1B4690BB66}"/>
              </a:ext>
            </a:extLst>
          </p:cNvPr>
          <p:cNvSpPr/>
          <p:nvPr/>
        </p:nvSpPr>
        <p:spPr>
          <a:xfrm>
            <a:off x="0" y="6643561"/>
            <a:ext cx="12192000" cy="214439"/>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11" name="Rectangle 10">
            <a:extLst>
              <a:ext uri="{FF2B5EF4-FFF2-40B4-BE49-F238E27FC236}">
                <a16:creationId xmlns:a16="http://schemas.microsoft.com/office/drawing/2014/main" id="{E0F62F3E-0D2D-81E9-6B11-CA57FB0A5BCC}"/>
              </a:ext>
            </a:extLst>
          </p:cNvPr>
          <p:cNvSpPr/>
          <p:nvPr/>
        </p:nvSpPr>
        <p:spPr>
          <a:xfrm>
            <a:off x="0" y="-12572"/>
            <a:ext cx="12192000" cy="53034"/>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7C01FC7-82F3-57D5-410D-56C9181DA0C3}"/>
              </a:ext>
            </a:extLst>
          </p:cNvPr>
          <p:cNvSpPr txBox="1"/>
          <p:nvPr/>
        </p:nvSpPr>
        <p:spPr>
          <a:xfrm>
            <a:off x="11506873" y="6424490"/>
            <a:ext cx="752560" cy="246221"/>
          </a:xfrm>
          <a:prstGeom prst="rect">
            <a:avLst/>
          </a:prstGeom>
          <a:noFill/>
        </p:spPr>
        <p:txBody>
          <a:bodyPr wrap="square" rtlCol="0">
            <a:spAutoFit/>
          </a:bodyPr>
          <a:lstStyle/>
          <a:p>
            <a:pPr algn="ctr"/>
            <a:r>
              <a:rPr lang="en-US" sz="1000" dirty="0">
                <a:solidFill>
                  <a:schemeClr val="tx1">
                    <a:lumMod val="50000"/>
                    <a:lumOff val="50000"/>
                  </a:schemeClr>
                </a:solidFill>
                <a:latin typeface=""/>
              </a:rPr>
              <a:t>Iylia Hutta</a:t>
            </a:r>
          </a:p>
        </p:txBody>
      </p:sp>
      <p:sp>
        <p:nvSpPr>
          <p:cNvPr id="4" name="Slide Number Placeholder 3">
            <a:extLst>
              <a:ext uri="{FF2B5EF4-FFF2-40B4-BE49-F238E27FC236}">
                <a16:creationId xmlns:a16="http://schemas.microsoft.com/office/drawing/2014/main" id="{A02034CE-CFAC-700B-73D8-D4AB879FFD30}"/>
              </a:ext>
            </a:extLst>
          </p:cNvPr>
          <p:cNvSpPr>
            <a:spLocks noGrp="1"/>
          </p:cNvSpPr>
          <p:nvPr>
            <p:ph type="sldNum" sz="quarter" idx="12"/>
          </p:nvPr>
        </p:nvSpPr>
        <p:spPr>
          <a:xfrm>
            <a:off x="9448800" y="6634974"/>
            <a:ext cx="2743200" cy="365125"/>
          </a:xfrm>
        </p:spPr>
        <p:txBody>
          <a:bodyPr>
            <a:normAutofit/>
          </a:bodyPr>
          <a:lstStyle/>
          <a:p>
            <a:pPr>
              <a:spcAft>
                <a:spcPts val="600"/>
              </a:spcAft>
            </a:pPr>
            <a:fld id="{E6FE59FF-D9EB-D545-90E6-CE90D1694C9B}" type="slidenum">
              <a:rPr lang="en-US" smtClean="0"/>
              <a:pPr>
                <a:spcAft>
                  <a:spcPts val="600"/>
                </a:spcAft>
              </a:pPr>
              <a:t>12</a:t>
            </a:fld>
            <a:endParaRPr lang="en-US"/>
          </a:p>
        </p:txBody>
      </p:sp>
      <p:pic>
        <p:nvPicPr>
          <p:cNvPr id="15" name="Picture 14" descr="Text&#10;&#10;Description automatically generated">
            <a:extLst>
              <a:ext uri="{FF2B5EF4-FFF2-40B4-BE49-F238E27FC236}">
                <a16:creationId xmlns:a16="http://schemas.microsoft.com/office/drawing/2014/main" id="{A4118D30-6B5E-CFDE-82D6-B701DDE40E7D}"/>
              </a:ext>
            </a:extLst>
          </p:cNvPr>
          <p:cNvPicPr>
            <a:picLocks noChangeAspect="1"/>
          </p:cNvPicPr>
          <p:nvPr/>
        </p:nvPicPr>
        <p:blipFill rotWithShape="1">
          <a:blip r:embed="rId3"/>
          <a:srcRect l="3909" t="5462" r="3390" b="5599"/>
          <a:stretch/>
        </p:blipFill>
        <p:spPr>
          <a:xfrm>
            <a:off x="7044690" y="99967"/>
            <a:ext cx="4808220" cy="5258320"/>
          </a:xfrm>
          <a:prstGeom prst="rect">
            <a:avLst/>
          </a:prstGeom>
        </p:spPr>
      </p:pic>
    </p:spTree>
    <p:extLst>
      <p:ext uri="{BB962C8B-B14F-4D97-AF65-F5344CB8AC3E}">
        <p14:creationId xmlns:p14="http://schemas.microsoft.com/office/powerpoint/2010/main" val="1702084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86EFF3-C0AF-4F38-10AC-45840E943700}"/>
              </a:ext>
            </a:extLst>
          </p:cNvPr>
          <p:cNvSpPr>
            <a:spLocks noGrp="1"/>
          </p:cNvSpPr>
          <p:nvPr>
            <p:ph type="title"/>
          </p:nvPr>
        </p:nvSpPr>
        <p:spPr>
          <a:xfrm>
            <a:off x="630936" y="639520"/>
            <a:ext cx="3429000" cy="1719072"/>
          </a:xfrm>
        </p:spPr>
        <p:txBody>
          <a:bodyPr anchor="b">
            <a:noAutofit/>
          </a:bodyPr>
          <a:lstStyle/>
          <a:p>
            <a:r>
              <a:rPr lang="en-US" dirty="0"/>
              <a:t>HDB Resale Flat Prices</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48D97A4-F501-7092-6120-024C33323899}"/>
              </a:ext>
            </a:extLst>
          </p:cNvPr>
          <p:cNvSpPr>
            <a:spLocks noGrp="1"/>
          </p:cNvSpPr>
          <p:nvPr>
            <p:ph idx="1"/>
          </p:nvPr>
        </p:nvSpPr>
        <p:spPr>
          <a:xfrm>
            <a:off x="630936" y="2807208"/>
            <a:ext cx="3429000" cy="3410712"/>
          </a:xfrm>
        </p:spPr>
        <p:txBody>
          <a:bodyPr anchor="t">
            <a:normAutofit fontScale="70000" lnSpcReduction="20000"/>
          </a:bodyPr>
          <a:lstStyle/>
          <a:p>
            <a:pPr>
              <a:lnSpc>
                <a:spcPct val="120000"/>
              </a:lnSpc>
            </a:pPr>
            <a:r>
              <a:rPr lang="en-US" sz="2200" dirty="0"/>
              <a:t>As expected, the </a:t>
            </a:r>
            <a:r>
              <a:rPr lang="en-US" sz="2200" b="1" dirty="0"/>
              <a:t>larger flat types see higher median prices</a:t>
            </a:r>
            <a:r>
              <a:rPr lang="en-US" sz="2200" dirty="0"/>
              <a:t> than those of smaller types</a:t>
            </a:r>
          </a:p>
          <a:p>
            <a:pPr>
              <a:lnSpc>
                <a:spcPct val="120000"/>
              </a:lnSpc>
            </a:pPr>
            <a:r>
              <a:rPr lang="en-US" sz="2200" dirty="0"/>
              <a:t>Most flat types prices (except 1-room and Multi-Generation) are </a:t>
            </a:r>
            <a:r>
              <a:rPr lang="en-US" sz="2200" b="1" dirty="0"/>
              <a:t>right-skewed with many outliers in the higher range</a:t>
            </a:r>
            <a:r>
              <a:rPr lang="en-US" sz="2200" dirty="0"/>
              <a:t> of prices</a:t>
            </a:r>
          </a:p>
          <a:p>
            <a:pPr>
              <a:lnSpc>
                <a:spcPct val="120000"/>
              </a:lnSpc>
            </a:pPr>
            <a:r>
              <a:rPr lang="en-US" sz="2200" dirty="0"/>
              <a:t>The </a:t>
            </a:r>
            <a:r>
              <a:rPr lang="en-US" sz="2200" b="1" dirty="0"/>
              <a:t>reason for skewness could be due to recent sales of resale flats hitting the price point of S$1m</a:t>
            </a:r>
          </a:p>
        </p:txBody>
      </p:sp>
      <p:pic>
        <p:nvPicPr>
          <p:cNvPr id="5" name="Picture 4" descr="Chart, waterfall chart&#10;&#10;Description automatically generated">
            <a:extLst>
              <a:ext uri="{FF2B5EF4-FFF2-40B4-BE49-F238E27FC236}">
                <a16:creationId xmlns:a16="http://schemas.microsoft.com/office/drawing/2014/main" id="{A1E48EF9-7B30-2298-1CA4-A7B445B9E451}"/>
              </a:ext>
            </a:extLst>
          </p:cNvPr>
          <p:cNvPicPr>
            <a:picLocks noChangeAspect="1"/>
          </p:cNvPicPr>
          <p:nvPr/>
        </p:nvPicPr>
        <p:blipFill>
          <a:blip r:embed="rId2"/>
          <a:stretch>
            <a:fillRect/>
          </a:stretch>
        </p:blipFill>
        <p:spPr>
          <a:xfrm>
            <a:off x="4654296" y="1668551"/>
            <a:ext cx="6903720" cy="3520897"/>
          </a:xfrm>
          <a:prstGeom prst="rect">
            <a:avLst/>
          </a:prstGeom>
        </p:spPr>
      </p:pic>
      <p:sp>
        <p:nvSpPr>
          <p:cNvPr id="9" name="Rectangle 8">
            <a:extLst>
              <a:ext uri="{FF2B5EF4-FFF2-40B4-BE49-F238E27FC236}">
                <a16:creationId xmlns:a16="http://schemas.microsoft.com/office/drawing/2014/main" id="{EBED2B7A-932F-C667-A3EA-2E1B4690BB66}"/>
              </a:ext>
            </a:extLst>
          </p:cNvPr>
          <p:cNvSpPr/>
          <p:nvPr/>
        </p:nvSpPr>
        <p:spPr>
          <a:xfrm>
            <a:off x="0" y="6643561"/>
            <a:ext cx="12192000" cy="214439"/>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11" name="Rectangle 10">
            <a:extLst>
              <a:ext uri="{FF2B5EF4-FFF2-40B4-BE49-F238E27FC236}">
                <a16:creationId xmlns:a16="http://schemas.microsoft.com/office/drawing/2014/main" id="{E0F62F3E-0D2D-81E9-6B11-CA57FB0A5BCC}"/>
              </a:ext>
            </a:extLst>
          </p:cNvPr>
          <p:cNvSpPr/>
          <p:nvPr/>
        </p:nvSpPr>
        <p:spPr>
          <a:xfrm>
            <a:off x="0" y="-12572"/>
            <a:ext cx="12192000" cy="53034"/>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7C01FC7-82F3-57D5-410D-56C9181DA0C3}"/>
              </a:ext>
            </a:extLst>
          </p:cNvPr>
          <p:cNvSpPr txBox="1"/>
          <p:nvPr/>
        </p:nvSpPr>
        <p:spPr>
          <a:xfrm>
            <a:off x="11506873" y="6424490"/>
            <a:ext cx="752560" cy="246221"/>
          </a:xfrm>
          <a:prstGeom prst="rect">
            <a:avLst/>
          </a:prstGeom>
          <a:noFill/>
        </p:spPr>
        <p:txBody>
          <a:bodyPr wrap="square" rtlCol="0">
            <a:spAutoFit/>
          </a:bodyPr>
          <a:lstStyle/>
          <a:p>
            <a:pPr algn="ctr"/>
            <a:r>
              <a:rPr lang="en-US" sz="1000" dirty="0">
                <a:solidFill>
                  <a:schemeClr val="tx1">
                    <a:lumMod val="50000"/>
                    <a:lumOff val="50000"/>
                  </a:schemeClr>
                </a:solidFill>
                <a:latin typeface=""/>
              </a:rPr>
              <a:t>Iylia Hutta</a:t>
            </a:r>
          </a:p>
        </p:txBody>
      </p:sp>
      <p:sp>
        <p:nvSpPr>
          <p:cNvPr id="4" name="Slide Number Placeholder 3">
            <a:extLst>
              <a:ext uri="{FF2B5EF4-FFF2-40B4-BE49-F238E27FC236}">
                <a16:creationId xmlns:a16="http://schemas.microsoft.com/office/drawing/2014/main" id="{A02034CE-CFAC-700B-73D8-D4AB879FFD30}"/>
              </a:ext>
            </a:extLst>
          </p:cNvPr>
          <p:cNvSpPr>
            <a:spLocks noGrp="1"/>
          </p:cNvSpPr>
          <p:nvPr>
            <p:ph type="sldNum" sz="quarter" idx="12"/>
          </p:nvPr>
        </p:nvSpPr>
        <p:spPr>
          <a:xfrm>
            <a:off x="9448800" y="6634974"/>
            <a:ext cx="2743200" cy="365125"/>
          </a:xfrm>
        </p:spPr>
        <p:txBody>
          <a:bodyPr>
            <a:normAutofit/>
          </a:bodyPr>
          <a:lstStyle/>
          <a:p>
            <a:pPr>
              <a:spcAft>
                <a:spcPts val="600"/>
              </a:spcAft>
            </a:pPr>
            <a:fld id="{E6FE59FF-D9EB-D545-90E6-CE90D1694C9B}" type="slidenum">
              <a:rPr lang="en-US" smtClean="0"/>
              <a:pPr>
                <a:spcAft>
                  <a:spcPts val="600"/>
                </a:spcAft>
              </a:pPr>
              <a:t>13</a:t>
            </a:fld>
            <a:endParaRPr lang="en-US"/>
          </a:p>
        </p:txBody>
      </p:sp>
    </p:spTree>
    <p:extLst>
      <p:ext uri="{BB962C8B-B14F-4D97-AF65-F5344CB8AC3E}">
        <p14:creationId xmlns:p14="http://schemas.microsoft.com/office/powerpoint/2010/main" val="25133451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36372-877C-A4E4-296D-9DB75EA087C4}"/>
              </a:ext>
            </a:extLst>
          </p:cNvPr>
          <p:cNvSpPr>
            <a:spLocks noGrp="1"/>
          </p:cNvSpPr>
          <p:nvPr>
            <p:ph type="title"/>
          </p:nvPr>
        </p:nvSpPr>
        <p:spPr>
          <a:xfrm>
            <a:off x="311727" y="311087"/>
            <a:ext cx="5360939" cy="1576980"/>
          </a:xfrm>
        </p:spPr>
        <p:txBody>
          <a:bodyPr>
            <a:normAutofit/>
          </a:bodyPr>
          <a:lstStyle/>
          <a:p>
            <a:r>
              <a:rPr lang="en-US" dirty="0"/>
              <a:t>HDB Resale Flat Prices and Sales</a:t>
            </a:r>
          </a:p>
        </p:txBody>
      </p:sp>
      <p:sp>
        <p:nvSpPr>
          <p:cNvPr id="3" name="Content Placeholder 2">
            <a:extLst>
              <a:ext uri="{FF2B5EF4-FFF2-40B4-BE49-F238E27FC236}">
                <a16:creationId xmlns:a16="http://schemas.microsoft.com/office/drawing/2014/main" id="{2BC1008E-1EE7-B20A-4B9F-97C7A4610B77}"/>
              </a:ext>
            </a:extLst>
          </p:cNvPr>
          <p:cNvSpPr>
            <a:spLocks noGrp="1"/>
          </p:cNvSpPr>
          <p:nvPr>
            <p:ph idx="1"/>
          </p:nvPr>
        </p:nvSpPr>
        <p:spPr>
          <a:xfrm>
            <a:off x="311729" y="2012020"/>
            <a:ext cx="5479471" cy="4342281"/>
          </a:xfrm>
        </p:spPr>
        <p:txBody>
          <a:bodyPr>
            <a:normAutofit fontScale="92500" lnSpcReduction="10000"/>
          </a:bodyPr>
          <a:lstStyle/>
          <a:p>
            <a:pPr>
              <a:lnSpc>
                <a:spcPct val="120000"/>
              </a:lnSpc>
            </a:pPr>
            <a:r>
              <a:rPr lang="en-US" sz="1600" b="1" dirty="0"/>
              <a:t>List comprehension </a:t>
            </a:r>
            <a:r>
              <a:rPr lang="en-US" sz="1600" dirty="0"/>
              <a:t>was used to create lists of the following:</a:t>
            </a:r>
          </a:p>
          <a:p>
            <a:pPr lvl="1">
              <a:lnSpc>
                <a:spcPct val="120000"/>
              </a:lnSpc>
            </a:pPr>
            <a:r>
              <a:rPr lang="en-US" sz="1400" dirty="0"/>
              <a:t> Months and years labels (‘</a:t>
            </a:r>
            <a:r>
              <a:rPr lang="en-US" sz="1400" dirty="0" err="1"/>
              <a:t>labels_ordered</a:t>
            </a:r>
            <a:r>
              <a:rPr lang="en-US" sz="1400" dirty="0"/>
              <a:t>’)</a:t>
            </a:r>
          </a:p>
          <a:p>
            <a:pPr lvl="1">
              <a:lnSpc>
                <a:spcPct val="120000"/>
              </a:lnSpc>
            </a:pPr>
            <a:r>
              <a:rPr lang="en-US" sz="1400" dirty="0">
                <a:solidFill>
                  <a:srgbClr val="0000FF"/>
                </a:solidFill>
              </a:rPr>
              <a:t>Count of Resale Flat Sales (‘</a:t>
            </a:r>
            <a:r>
              <a:rPr lang="en-US" sz="1400" dirty="0" err="1">
                <a:solidFill>
                  <a:srgbClr val="0000FF"/>
                </a:solidFill>
              </a:rPr>
              <a:t>count_sales</a:t>
            </a:r>
            <a:r>
              <a:rPr lang="en-US" sz="1400" dirty="0">
                <a:solidFill>
                  <a:srgbClr val="0000FF"/>
                </a:solidFill>
              </a:rPr>
              <a:t>’)</a:t>
            </a:r>
          </a:p>
          <a:p>
            <a:pPr lvl="1">
              <a:lnSpc>
                <a:spcPct val="120000"/>
              </a:lnSpc>
            </a:pPr>
            <a:r>
              <a:rPr lang="en-US" sz="1400" dirty="0">
                <a:solidFill>
                  <a:srgbClr val="E93327"/>
                </a:solidFill>
              </a:rPr>
              <a:t>Median Resale Flat Prices per month (‘</a:t>
            </a:r>
            <a:r>
              <a:rPr lang="en-US" sz="1400" dirty="0" err="1">
                <a:solidFill>
                  <a:srgbClr val="E93327"/>
                </a:solidFill>
              </a:rPr>
              <a:t>prices_median</a:t>
            </a:r>
            <a:r>
              <a:rPr lang="en-US" sz="1400" dirty="0">
                <a:solidFill>
                  <a:srgbClr val="E93327"/>
                </a:solidFill>
              </a:rPr>
              <a:t>’)</a:t>
            </a:r>
          </a:p>
          <a:p>
            <a:pPr lvl="2">
              <a:lnSpc>
                <a:spcPct val="120000"/>
              </a:lnSpc>
            </a:pPr>
            <a:r>
              <a:rPr lang="en-US" sz="1200" dirty="0"/>
              <a:t>Median was used as the boxplot earlier showed that prices were skewed</a:t>
            </a:r>
          </a:p>
          <a:p>
            <a:pPr>
              <a:lnSpc>
                <a:spcPct val="120000"/>
              </a:lnSpc>
            </a:pPr>
            <a:r>
              <a:rPr lang="en-US" sz="1600" dirty="0"/>
              <a:t>Using the </a:t>
            </a:r>
            <a:r>
              <a:rPr lang="en-US" sz="1600" b="1" dirty="0"/>
              <a:t>zip() function</a:t>
            </a:r>
            <a:r>
              <a:rPr lang="en-US" sz="1600" dirty="0"/>
              <a:t>, the labels were combined with the other two lists to create 2D-arrays to create </a:t>
            </a:r>
            <a:r>
              <a:rPr lang="en-US" sz="1600" dirty="0">
                <a:solidFill>
                  <a:srgbClr val="0000FF"/>
                </a:solidFill>
              </a:rPr>
              <a:t>bar (‘</a:t>
            </a:r>
            <a:r>
              <a:rPr lang="en-US" sz="1600" dirty="0" err="1">
                <a:solidFill>
                  <a:srgbClr val="0000FF"/>
                </a:solidFill>
              </a:rPr>
              <a:t>month_count_sales</a:t>
            </a:r>
            <a:r>
              <a:rPr lang="en-US" sz="1600" dirty="0">
                <a:solidFill>
                  <a:srgbClr val="0000FF"/>
                </a:solidFill>
              </a:rPr>
              <a:t>’)</a:t>
            </a:r>
            <a:r>
              <a:rPr lang="en-US" sz="1600" dirty="0"/>
              <a:t> and </a:t>
            </a:r>
            <a:r>
              <a:rPr lang="en-US" sz="1600" dirty="0">
                <a:solidFill>
                  <a:srgbClr val="FF0000"/>
                </a:solidFill>
              </a:rPr>
              <a:t>line (‘</a:t>
            </a:r>
            <a:r>
              <a:rPr lang="en-US" sz="1600" dirty="0" err="1">
                <a:solidFill>
                  <a:srgbClr val="FF0000"/>
                </a:solidFill>
              </a:rPr>
              <a:t>month_prices_median</a:t>
            </a:r>
            <a:r>
              <a:rPr lang="en-US" sz="1600" dirty="0">
                <a:solidFill>
                  <a:srgbClr val="FF0000"/>
                </a:solidFill>
              </a:rPr>
              <a:t>’) </a:t>
            </a:r>
            <a:r>
              <a:rPr lang="en-US" sz="1600" dirty="0"/>
              <a:t>plots respectively.</a:t>
            </a:r>
          </a:p>
          <a:p>
            <a:pPr>
              <a:lnSpc>
                <a:spcPct val="120000"/>
              </a:lnSpc>
            </a:pPr>
            <a:r>
              <a:rPr lang="en-US" sz="1600" dirty="0"/>
              <a:t>The </a:t>
            </a:r>
            <a:r>
              <a:rPr lang="en-US" sz="1600" b="1" dirty="0" err="1"/>
              <a:t>Axes.twinx</a:t>
            </a:r>
            <a:r>
              <a:rPr lang="en-US" sz="1600" b="1" dirty="0"/>
              <a:t>() function </a:t>
            </a:r>
            <a:r>
              <a:rPr lang="en-US" sz="1600" dirty="0"/>
              <a:t>was used to create the line plot overlaid on the bar plot, with secondary y-axis.</a:t>
            </a:r>
          </a:p>
          <a:p>
            <a:pPr lvl="1">
              <a:lnSpc>
                <a:spcPct val="120000"/>
              </a:lnSpc>
            </a:pPr>
            <a:r>
              <a:rPr lang="en-US" sz="1400" dirty="0"/>
              <a:t>A legend was included to indicate which dataset the line plot refers to</a:t>
            </a:r>
          </a:p>
        </p:txBody>
      </p:sp>
      <p:sp>
        <p:nvSpPr>
          <p:cNvPr id="4" name="Slide Number Placeholder 3">
            <a:extLst>
              <a:ext uri="{FF2B5EF4-FFF2-40B4-BE49-F238E27FC236}">
                <a16:creationId xmlns:a16="http://schemas.microsoft.com/office/drawing/2014/main" id="{D3AD5A38-4171-F2D2-6DD8-CCE83CC2BFB8}"/>
              </a:ext>
            </a:extLst>
          </p:cNvPr>
          <p:cNvSpPr>
            <a:spLocks noGrp="1"/>
          </p:cNvSpPr>
          <p:nvPr>
            <p:ph type="sldNum" sz="quarter" idx="12"/>
          </p:nvPr>
        </p:nvSpPr>
        <p:spPr/>
        <p:txBody>
          <a:bodyPr/>
          <a:lstStyle/>
          <a:p>
            <a:fld id="{E6FE59FF-D9EB-D545-90E6-CE90D1694C9B}" type="slidenum">
              <a:rPr lang="en-US" smtClean="0"/>
              <a:pPr/>
              <a:t>14</a:t>
            </a:fld>
            <a:endParaRPr lang="en-US" dirty="0"/>
          </a:p>
        </p:txBody>
      </p:sp>
      <p:pic>
        <p:nvPicPr>
          <p:cNvPr id="6" name="Picture 5">
            <a:extLst>
              <a:ext uri="{FF2B5EF4-FFF2-40B4-BE49-F238E27FC236}">
                <a16:creationId xmlns:a16="http://schemas.microsoft.com/office/drawing/2014/main" id="{4AD7523C-0DFB-0CCD-C702-469BF5998A77}"/>
              </a:ext>
            </a:extLst>
          </p:cNvPr>
          <p:cNvPicPr>
            <a:picLocks noChangeAspect="1"/>
          </p:cNvPicPr>
          <p:nvPr/>
        </p:nvPicPr>
        <p:blipFill>
          <a:blip r:embed="rId2"/>
          <a:srcRect/>
          <a:stretch/>
        </p:blipFill>
        <p:spPr>
          <a:xfrm>
            <a:off x="7374980" y="5959817"/>
            <a:ext cx="2418642" cy="591327"/>
          </a:xfrm>
          <a:prstGeom prst="rect">
            <a:avLst/>
          </a:prstGeom>
        </p:spPr>
      </p:pic>
      <p:pic>
        <p:nvPicPr>
          <p:cNvPr id="14" name="Picture 13" descr="Text&#10;&#10;Description automatically generated">
            <a:extLst>
              <a:ext uri="{FF2B5EF4-FFF2-40B4-BE49-F238E27FC236}">
                <a16:creationId xmlns:a16="http://schemas.microsoft.com/office/drawing/2014/main" id="{56006CE3-0A6B-1319-4704-797137F2CFCB}"/>
              </a:ext>
            </a:extLst>
          </p:cNvPr>
          <p:cNvPicPr>
            <a:picLocks noChangeAspect="1"/>
          </p:cNvPicPr>
          <p:nvPr/>
        </p:nvPicPr>
        <p:blipFill rotWithShape="1">
          <a:blip r:embed="rId3"/>
          <a:srcRect l="3208" t="3420" r="3208" b="3669"/>
          <a:stretch/>
        </p:blipFill>
        <p:spPr>
          <a:xfrm>
            <a:off x="6136128" y="101302"/>
            <a:ext cx="4896346" cy="5766098"/>
          </a:xfrm>
          <a:prstGeom prst="rect">
            <a:avLst/>
          </a:prstGeom>
        </p:spPr>
      </p:pic>
      <p:sp>
        <p:nvSpPr>
          <p:cNvPr id="15" name="Frame 14">
            <a:extLst>
              <a:ext uri="{FF2B5EF4-FFF2-40B4-BE49-F238E27FC236}">
                <a16:creationId xmlns:a16="http://schemas.microsoft.com/office/drawing/2014/main" id="{89967FC3-18D7-1FB8-5909-297ED399128F}"/>
              </a:ext>
            </a:extLst>
          </p:cNvPr>
          <p:cNvSpPr/>
          <p:nvPr/>
        </p:nvSpPr>
        <p:spPr>
          <a:xfrm>
            <a:off x="6136128" y="101302"/>
            <a:ext cx="4896346" cy="3722245"/>
          </a:xfrm>
          <a:prstGeom prst="frame">
            <a:avLst>
              <a:gd name="adj1" fmla="val 1436"/>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a:extLst>
              <a:ext uri="{FF2B5EF4-FFF2-40B4-BE49-F238E27FC236}">
                <a16:creationId xmlns:a16="http://schemas.microsoft.com/office/drawing/2014/main" id="{813CDFDD-5B68-26EF-0E7B-747E90F44291}"/>
              </a:ext>
            </a:extLst>
          </p:cNvPr>
          <p:cNvSpPr/>
          <p:nvPr/>
        </p:nvSpPr>
        <p:spPr>
          <a:xfrm>
            <a:off x="6136128" y="3823547"/>
            <a:ext cx="4896346" cy="1772581"/>
          </a:xfrm>
          <a:prstGeom prst="frame">
            <a:avLst>
              <a:gd name="adj1" fmla="val 143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74634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36372-877C-A4E4-296D-9DB75EA087C4}"/>
              </a:ext>
            </a:extLst>
          </p:cNvPr>
          <p:cNvSpPr>
            <a:spLocks noGrp="1"/>
          </p:cNvSpPr>
          <p:nvPr>
            <p:ph type="title"/>
          </p:nvPr>
        </p:nvSpPr>
        <p:spPr>
          <a:xfrm>
            <a:off x="311728" y="160868"/>
            <a:ext cx="3581400" cy="3243598"/>
          </a:xfrm>
        </p:spPr>
        <p:txBody>
          <a:bodyPr/>
          <a:lstStyle/>
          <a:p>
            <a:r>
              <a:rPr lang="en-US" dirty="0"/>
              <a:t>HDB Resale Flat Prices and Sales</a:t>
            </a:r>
          </a:p>
        </p:txBody>
      </p:sp>
      <p:sp>
        <p:nvSpPr>
          <p:cNvPr id="3" name="Content Placeholder 2">
            <a:extLst>
              <a:ext uri="{FF2B5EF4-FFF2-40B4-BE49-F238E27FC236}">
                <a16:creationId xmlns:a16="http://schemas.microsoft.com/office/drawing/2014/main" id="{2BC1008E-1EE7-B20A-4B9F-97C7A4610B77}"/>
              </a:ext>
            </a:extLst>
          </p:cNvPr>
          <p:cNvSpPr>
            <a:spLocks noGrp="1"/>
          </p:cNvSpPr>
          <p:nvPr>
            <p:ph idx="1"/>
          </p:nvPr>
        </p:nvSpPr>
        <p:spPr>
          <a:xfrm>
            <a:off x="4107872" y="185402"/>
            <a:ext cx="7571851" cy="3243598"/>
          </a:xfrm>
        </p:spPr>
        <p:txBody>
          <a:bodyPr>
            <a:normAutofit lnSpcReduction="10000"/>
          </a:bodyPr>
          <a:lstStyle/>
          <a:p>
            <a:pPr>
              <a:lnSpc>
                <a:spcPct val="120000"/>
              </a:lnSpc>
            </a:pPr>
            <a:r>
              <a:rPr lang="en-US" sz="1800" dirty="0"/>
              <a:t>The time series chart shows that HDB resale flat prices have indeed risen over the past few years, with the </a:t>
            </a:r>
            <a:r>
              <a:rPr lang="en-US" sz="1800" b="1" dirty="0"/>
              <a:t>largest jump occurring from June 2020 onwards, right after the Circuit Breaker period</a:t>
            </a:r>
            <a:r>
              <a:rPr lang="en-US" sz="1800" dirty="0"/>
              <a:t>.</a:t>
            </a:r>
          </a:p>
          <a:p>
            <a:pPr lvl="1">
              <a:lnSpc>
                <a:spcPct val="120000"/>
              </a:lnSpc>
            </a:pPr>
            <a:r>
              <a:rPr lang="en-US" sz="1600" dirty="0"/>
              <a:t>The increase in resale flat prices can be attributed to </a:t>
            </a:r>
            <a:r>
              <a:rPr lang="en-US" sz="1600" b="1" dirty="0"/>
              <a:t>increased demand as many individuals or couples sought to get a place of their own after experiencing isolation at home during the Circuit Breaker and ensuing phases introduced by the MMTF in managing the pandemic</a:t>
            </a:r>
            <a:r>
              <a:rPr lang="en-US" sz="1600" dirty="0"/>
              <a:t>.</a:t>
            </a:r>
          </a:p>
          <a:p>
            <a:pPr>
              <a:lnSpc>
                <a:spcPct val="120000"/>
              </a:lnSpc>
            </a:pPr>
            <a:r>
              <a:rPr lang="en-US" sz="1800" dirty="0"/>
              <a:t>Furthermore, the </a:t>
            </a:r>
            <a:r>
              <a:rPr lang="en-US" sz="1800" b="1" dirty="0"/>
              <a:t>fall in prices seen towards the end of 2021 and 2022 could be attributed to </a:t>
            </a:r>
            <a:r>
              <a:rPr lang="en-US" sz="1800" b="1" dirty="0">
                <a:hlinkClick r:id="rId3"/>
              </a:rPr>
              <a:t>property cooling measures</a:t>
            </a:r>
            <a:r>
              <a:rPr lang="en-US" sz="1800" dirty="0"/>
              <a:t> introduced by HDB in December 2021 and October 2022 respectively.</a:t>
            </a:r>
          </a:p>
        </p:txBody>
      </p:sp>
      <p:sp>
        <p:nvSpPr>
          <p:cNvPr id="4" name="Slide Number Placeholder 3">
            <a:extLst>
              <a:ext uri="{FF2B5EF4-FFF2-40B4-BE49-F238E27FC236}">
                <a16:creationId xmlns:a16="http://schemas.microsoft.com/office/drawing/2014/main" id="{D3AD5A38-4171-F2D2-6DD8-CCE83CC2BFB8}"/>
              </a:ext>
            </a:extLst>
          </p:cNvPr>
          <p:cNvSpPr>
            <a:spLocks noGrp="1"/>
          </p:cNvSpPr>
          <p:nvPr>
            <p:ph type="sldNum" sz="quarter" idx="12"/>
          </p:nvPr>
        </p:nvSpPr>
        <p:spPr/>
        <p:txBody>
          <a:bodyPr/>
          <a:lstStyle/>
          <a:p>
            <a:fld id="{E6FE59FF-D9EB-D545-90E6-CE90D1694C9B}" type="slidenum">
              <a:rPr lang="en-US" smtClean="0"/>
              <a:pPr/>
              <a:t>15</a:t>
            </a:fld>
            <a:endParaRPr lang="en-US" dirty="0"/>
          </a:p>
        </p:txBody>
      </p:sp>
      <p:pic>
        <p:nvPicPr>
          <p:cNvPr id="6" name="Picture 5">
            <a:extLst>
              <a:ext uri="{FF2B5EF4-FFF2-40B4-BE49-F238E27FC236}">
                <a16:creationId xmlns:a16="http://schemas.microsoft.com/office/drawing/2014/main" id="{4AD7523C-0DFB-0CCD-C702-469BF5998A77}"/>
              </a:ext>
            </a:extLst>
          </p:cNvPr>
          <p:cNvPicPr>
            <a:picLocks noChangeAspect="1"/>
          </p:cNvPicPr>
          <p:nvPr/>
        </p:nvPicPr>
        <p:blipFill>
          <a:blip r:embed="rId4"/>
          <a:srcRect/>
          <a:stretch/>
        </p:blipFill>
        <p:spPr>
          <a:xfrm>
            <a:off x="435584" y="3586505"/>
            <a:ext cx="11320832" cy="2767797"/>
          </a:xfrm>
          <a:prstGeom prst="rect">
            <a:avLst/>
          </a:prstGeom>
        </p:spPr>
      </p:pic>
      <p:sp>
        <p:nvSpPr>
          <p:cNvPr id="5" name="Doughnut 4">
            <a:extLst>
              <a:ext uri="{FF2B5EF4-FFF2-40B4-BE49-F238E27FC236}">
                <a16:creationId xmlns:a16="http://schemas.microsoft.com/office/drawing/2014/main" id="{BBE0E769-4916-8D3F-A9CB-39989AF75316}"/>
              </a:ext>
            </a:extLst>
          </p:cNvPr>
          <p:cNvSpPr/>
          <p:nvPr/>
        </p:nvSpPr>
        <p:spPr>
          <a:xfrm>
            <a:off x="10617200" y="3979333"/>
            <a:ext cx="321733" cy="296334"/>
          </a:xfrm>
          <a:prstGeom prst="donut">
            <a:avLst>
              <a:gd name="adj" fmla="val 0"/>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Doughnut 10">
            <a:extLst>
              <a:ext uri="{FF2B5EF4-FFF2-40B4-BE49-F238E27FC236}">
                <a16:creationId xmlns:a16="http://schemas.microsoft.com/office/drawing/2014/main" id="{331FA54A-43F6-3728-3555-D94E1D990CDD}"/>
              </a:ext>
            </a:extLst>
          </p:cNvPr>
          <p:cNvSpPr/>
          <p:nvPr/>
        </p:nvSpPr>
        <p:spPr>
          <a:xfrm>
            <a:off x="9695232" y="4351189"/>
            <a:ext cx="321733" cy="296334"/>
          </a:xfrm>
          <a:prstGeom prst="donut">
            <a:avLst>
              <a:gd name="adj" fmla="val 0"/>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Doughnut 11">
            <a:extLst>
              <a:ext uri="{FF2B5EF4-FFF2-40B4-BE49-F238E27FC236}">
                <a16:creationId xmlns:a16="http://schemas.microsoft.com/office/drawing/2014/main" id="{9D93E8EA-C5FE-5BBE-5476-89C9B1AA2127}"/>
              </a:ext>
            </a:extLst>
          </p:cNvPr>
          <p:cNvSpPr/>
          <p:nvPr/>
        </p:nvSpPr>
        <p:spPr>
          <a:xfrm>
            <a:off x="7488480" y="5299116"/>
            <a:ext cx="448512" cy="415883"/>
          </a:xfrm>
          <a:prstGeom prst="donut">
            <a:avLst>
              <a:gd name="adj" fmla="val 0"/>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478338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36372-877C-A4E4-296D-9DB75EA087C4}"/>
              </a:ext>
            </a:extLst>
          </p:cNvPr>
          <p:cNvSpPr>
            <a:spLocks noGrp="1"/>
          </p:cNvSpPr>
          <p:nvPr>
            <p:ph type="title"/>
          </p:nvPr>
        </p:nvSpPr>
        <p:spPr>
          <a:xfrm>
            <a:off x="311728" y="160868"/>
            <a:ext cx="3581400" cy="3243598"/>
          </a:xfrm>
        </p:spPr>
        <p:txBody>
          <a:bodyPr/>
          <a:lstStyle/>
          <a:p>
            <a:r>
              <a:rPr lang="en-US" dirty="0"/>
              <a:t>HDB Resale Flat Prices and Sales</a:t>
            </a:r>
          </a:p>
        </p:txBody>
      </p:sp>
      <p:sp>
        <p:nvSpPr>
          <p:cNvPr id="3" name="Content Placeholder 2">
            <a:extLst>
              <a:ext uri="{FF2B5EF4-FFF2-40B4-BE49-F238E27FC236}">
                <a16:creationId xmlns:a16="http://schemas.microsoft.com/office/drawing/2014/main" id="{2BC1008E-1EE7-B20A-4B9F-97C7A4610B77}"/>
              </a:ext>
            </a:extLst>
          </p:cNvPr>
          <p:cNvSpPr>
            <a:spLocks noGrp="1"/>
          </p:cNvSpPr>
          <p:nvPr>
            <p:ph idx="1"/>
          </p:nvPr>
        </p:nvSpPr>
        <p:spPr>
          <a:xfrm>
            <a:off x="4107872" y="185402"/>
            <a:ext cx="7571851" cy="3243598"/>
          </a:xfrm>
        </p:spPr>
        <p:txBody>
          <a:bodyPr>
            <a:normAutofit fontScale="92500" lnSpcReduction="20000"/>
          </a:bodyPr>
          <a:lstStyle/>
          <a:p>
            <a:pPr>
              <a:lnSpc>
                <a:spcPct val="120000"/>
              </a:lnSpc>
            </a:pPr>
            <a:r>
              <a:rPr lang="en-US" sz="2000" dirty="0"/>
              <a:t>We can see that for the Circuit Breaker period, </a:t>
            </a:r>
            <a:r>
              <a:rPr lang="en-US" sz="2000" b="1" dirty="0"/>
              <a:t>the overall median resale price drop was linked to a large drop in volume of HDB resale flats sold</a:t>
            </a:r>
            <a:r>
              <a:rPr lang="en-US" sz="2000" dirty="0"/>
              <a:t>. </a:t>
            </a:r>
          </a:p>
          <a:p>
            <a:pPr lvl="1">
              <a:lnSpc>
                <a:spcPct val="120000"/>
              </a:lnSpc>
            </a:pPr>
            <a:r>
              <a:rPr lang="en-US" sz="1600" dirty="0"/>
              <a:t>Additionally, across 2015 – 2022, most HDB resale flat transactions took place within February - November, with a </a:t>
            </a:r>
            <a:r>
              <a:rPr lang="en-US" sz="1600" b="1" dirty="0"/>
              <a:t>typical fall in resale flat transactions at the beginning and end of the year</a:t>
            </a:r>
            <a:r>
              <a:rPr lang="en-US" sz="1600" dirty="0"/>
              <a:t>. </a:t>
            </a:r>
          </a:p>
          <a:p>
            <a:pPr>
              <a:lnSpc>
                <a:spcPct val="120000"/>
              </a:lnSpc>
            </a:pPr>
            <a:r>
              <a:rPr lang="en-US" sz="2000" dirty="0"/>
              <a:t>After the introduction of the </a:t>
            </a:r>
            <a:r>
              <a:rPr lang="en-US" sz="2000" b="1" dirty="0"/>
              <a:t>two property cooling measures</a:t>
            </a:r>
            <a:r>
              <a:rPr lang="en-US" sz="2000" dirty="0"/>
              <a:t> mentioned earlier, </a:t>
            </a:r>
            <a:r>
              <a:rPr lang="en-US" sz="2000" b="1" dirty="0"/>
              <a:t>resale flat sales volume also saw drops</a:t>
            </a:r>
          </a:p>
          <a:p>
            <a:pPr lvl="1">
              <a:lnSpc>
                <a:spcPct val="120000"/>
              </a:lnSpc>
            </a:pPr>
            <a:r>
              <a:rPr lang="en-US" sz="1600" dirty="0"/>
              <a:t>The</a:t>
            </a:r>
            <a:r>
              <a:rPr lang="en-US" sz="1600" b="1" dirty="0"/>
              <a:t> recent property cooling measures </a:t>
            </a:r>
            <a:r>
              <a:rPr lang="en-US" sz="1600" dirty="0"/>
              <a:t>had the </a:t>
            </a:r>
            <a:r>
              <a:rPr lang="en-US" sz="1600" b="1" dirty="0"/>
              <a:t>most impact on reducing resale flat sales volumes and prices</a:t>
            </a:r>
            <a:r>
              <a:rPr lang="en-US" sz="1600" dirty="0"/>
              <a:t> compared to the ones introduced in December 2021</a:t>
            </a:r>
            <a:endParaRPr lang="en-US" sz="1600" b="1" dirty="0"/>
          </a:p>
        </p:txBody>
      </p:sp>
      <p:sp>
        <p:nvSpPr>
          <p:cNvPr id="4" name="Slide Number Placeholder 3">
            <a:extLst>
              <a:ext uri="{FF2B5EF4-FFF2-40B4-BE49-F238E27FC236}">
                <a16:creationId xmlns:a16="http://schemas.microsoft.com/office/drawing/2014/main" id="{D3AD5A38-4171-F2D2-6DD8-CCE83CC2BFB8}"/>
              </a:ext>
            </a:extLst>
          </p:cNvPr>
          <p:cNvSpPr>
            <a:spLocks noGrp="1"/>
          </p:cNvSpPr>
          <p:nvPr>
            <p:ph type="sldNum" sz="quarter" idx="12"/>
          </p:nvPr>
        </p:nvSpPr>
        <p:spPr/>
        <p:txBody>
          <a:bodyPr/>
          <a:lstStyle/>
          <a:p>
            <a:fld id="{E6FE59FF-D9EB-D545-90E6-CE90D1694C9B}" type="slidenum">
              <a:rPr lang="en-US" smtClean="0"/>
              <a:pPr/>
              <a:t>16</a:t>
            </a:fld>
            <a:endParaRPr lang="en-US" dirty="0"/>
          </a:p>
        </p:txBody>
      </p:sp>
      <p:pic>
        <p:nvPicPr>
          <p:cNvPr id="6" name="Picture 5">
            <a:extLst>
              <a:ext uri="{FF2B5EF4-FFF2-40B4-BE49-F238E27FC236}">
                <a16:creationId xmlns:a16="http://schemas.microsoft.com/office/drawing/2014/main" id="{4AD7523C-0DFB-0CCD-C702-469BF5998A77}"/>
              </a:ext>
            </a:extLst>
          </p:cNvPr>
          <p:cNvPicPr>
            <a:picLocks noChangeAspect="1"/>
          </p:cNvPicPr>
          <p:nvPr/>
        </p:nvPicPr>
        <p:blipFill>
          <a:blip r:embed="rId3"/>
          <a:srcRect/>
          <a:stretch/>
        </p:blipFill>
        <p:spPr>
          <a:xfrm>
            <a:off x="435584" y="3586505"/>
            <a:ext cx="11320832" cy="2767797"/>
          </a:xfrm>
          <a:prstGeom prst="rect">
            <a:avLst/>
          </a:prstGeom>
        </p:spPr>
      </p:pic>
      <p:sp>
        <p:nvSpPr>
          <p:cNvPr id="5" name="Doughnut 4">
            <a:extLst>
              <a:ext uri="{FF2B5EF4-FFF2-40B4-BE49-F238E27FC236}">
                <a16:creationId xmlns:a16="http://schemas.microsoft.com/office/drawing/2014/main" id="{BBE0E769-4916-8D3F-A9CB-39989AF75316}"/>
              </a:ext>
            </a:extLst>
          </p:cNvPr>
          <p:cNvSpPr/>
          <p:nvPr/>
        </p:nvSpPr>
        <p:spPr>
          <a:xfrm>
            <a:off x="10617200" y="3979333"/>
            <a:ext cx="321733" cy="296334"/>
          </a:xfrm>
          <a:prstGeom prst="donut">
            <a:avLst>
              <a:gd name="adj" fmla="val 0"/>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Doughnut 10">
            <a:extLst>
              <a:ext uri="{FF2B5EF4-FFF2-40B4-BE49-F238E27FC236}">
                <a16:creationId xmlns:a16="http://schemas.microsoft.com/office/drawing/2014/main" id="{331FA54A-43F6-3728-3555-D94E1D990CDD}"/>
              </a:ext>
            </a:extLst>
          </p:cNvPr>
          <p:cNvSpPr/>
          <p:nvPr/>
        </p:nvSpPr>
        <p:spPr>
          <a:xfrm>
            <a:off x="9695232" y="4351189"/>
            <a:ext cx="321733" cy="296334"/>
          </a:xfrm>
          <a:prstGeom prst="donut">
            <a:avLst>
              <a:gd name="adj" fmla="val 0"/>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Doughnut 11">
            <a:extLst>
              <a:ext uri="{FF2B5EF4-FFF2-40B4-BE49-F238E27FC236}">
                <a16:creationId xmlns:a16="http://schemas.microsoft.com/office/drawing/2014/main" id="{9D93E8EA-C5FE-5BBE-5476-89C9B1AA2127}"/>
              </a:ext>
            </a:extLst>
          </p:cNvPr>
          <p:cNvSpPr/>
          <p:nvPr/>
        </p:nvSpPr>
        <p:spPr>
          <a:xfrm>
            <a:off x="7488480" y="5299116"/>
            <a:ext cx="448512" cy="415883"/>
          </a:xfrm>
          <a:prstGeom prst="donut">
            <a:avLst>
              <a:gd name="adj" fmla="val 0"/>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770950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36372-877C-A4E4-296D-9DB75EA087C4}"/>
              </a:ext>
            </a:extLst>
          </p:cNvPr>
          <p:cNvSpPr>
            <a:spLocks noGrp="1"/>
          </p:cNvSpPr>
          <p:nvPr>
            <p:ph type="title"/>
          </p:nvPr>
        </p:nvSpPr>
        <p:spPr>
          <a:xfrm>
            <a:off x="311728" y="160868"/>
            <a:ext cx="3581400" cy="3243598"/>
          </a:xfrm>
        </p:spPr>
        <p:txBody>
          <a:bodyPr/>
          <a:lstStyle/>
          <a:p>
            <a:r>
              <a:rPr lang="en-US" dirty="0"/>
              <a:t>HDB Resale Flat Prices and Sales</a:t>
            </a:r>
          </a:p>
        </p:txBody>
      </p:sp>
      <p:sp>
        <p:nvSpPr>
          <p:cNvPr id="3" name="Content Placeholder 2">
            <a:extLst>
              <a:ext uri="{FF2B5EF4-FFF2-40B4-BE49-F238E27FC236}">
                <a16:creationId xmlns:a16="http://schemas.microsoft.com/office/drawing/2014/main" id="{2BC1008E-1EE7-B20A-4B9F-97C7A4610B77}"/>
              </a:ext>
            </a:extLst>
          </p:cNvPr>
          <p:cNvSpPr>
            <a:spLocks noGrp="1"/>
          </p:cNvSpPr>
          <p:nvPr>
            <p:ph idx="1"/>
          </p:nvPr>
        </p:nvSpPr>
        <p:spPr>
          <a:xfrm>
            <a:off x="4107872" y="185402"/>
            <a:ext cx="7571851" cy="3243598"/>
          </a:xfrm>
        </p:spPr>
        <p:txBody>
          <a:bodyPr>
            <a:normAutofit lnSpcReduction="10000"/>
          </a:bodyPr>
          <a:lstStyle/>
          <a:p>
            <a:pPr>
              <a:lnSpc>
                <a:spcPct val="100000"/>
              </a:lnSpc>
            </a:pPr>
            <a:r>
              <a:rPr lang="en-US" sz="2000" dirty="0"/>
              <a:t>While the overall prices for resale flat prices have not gone down in 2022, compared to recent years, the </a:t>
            </a:r>
            <a:r>
              <a:rPr lang="en-US" sz="2000" b="1" dirty="0"/>
              <a:t>price trends started dropping earlier in the year (September) </a:t>
            </a:r>
            <a:r>
              <a:rPr lang="en-US" sz="2000" dirty="0"/>
              <a:t>than in recent years where the drop would usually only be seen in November or even as late as December, considering it would be the holiday period where the general focus would be on other activities beyond homebuying. </a:t>
            </a:r>
          </a:p>
          <a:p>
            <a:pPr>
              <a:lnSpc>
                <a:spcPct val="100000"/>
              </a:lnSpc>
            </a:pPr>
            <a:r>
              <a:rPr lang="en-US" sz="2000" dirty="0"/>
              <a:t>Furthermore, with the resale data at it's most updated (as at 29 December 2022), the volume of resale flat sales </a:t>
            </a:r>
            <a:r>
              <a:rPr lang="en-US" sz="2000" b="1" dirty="0"/>
              <a:t>saw a significant drop after the October 2022 property cooling measures</a:t>
            </a:r>
            <a:r>
              <a:rPr lang="en-US" sz="2000" dirty="0"/>
              <a:t>.</a:t>
            </a:r>
          </a:p>
        </p:txBody>
      </p:sp>
      <p:sp>
        <p:nvSpPr>
          <p:cNvPr id="4" name="Slide Number Placeholder 3">
            <a:extLst>
              <a:ext uri="{FF2B5EF4-FFF2-40B4-BE49-F238E27FC236}">
                <a16:creationId xmlns:a16="http://schemas.microsoft.com/office/drawing/2014/main" id="{D3AD5A38-4171-F2D2-6DD8-CCE83CC2BFB8}"/>
              </a:ext>
            </a:extLst>
          </p:cNvPr>
          <p:cNvSpPr>
            <a:spLocks noGrp="1"/>
          </p:cNvSpPr>
          <p:nvPr>
            <p:ph type="sldNum" sz="quarter" idx="12"/>
          </p:nvPr>
        </p:nvSpPr>
        <p:spPr/>
        <p:txBody>
          <a:bodyPr/>
          <a:lstStyle/>
          <a:p>
            <a:fld id="{E6FE59FF-D9EB-D545-90E6-CE90D1694C9B}" type="slidenum">
              <a:rPr lang="en-US" smtClean="0"/>
              <a:pPr/>
              <a:t>17</a:t>
            </a:fld>
            <a:endParaRPr lang="en-US" dirty="0"/>
          </a:p>
        </p:txBody>
      </p:sp>
      <p:pic>
        <p:nvPicPr>
          <p:cNvPr id="6" name="Picture 5">
            <a:extLst>
              <a:ext uri="{FF2B5EF4-FFF2-40B4-BE49-F238E27FC236}">
                <a16:creationId xmlns:a16="http://schemas.microsoft.com/office/drawing/2014/main" id="{4AD7523C-0DFB-0CCD-C702-469BF5998A77}"/>
              </a:ext>
            </a:extLst>
          </p:cNvPr>
          <p:cNvPicPr>
            <a:picLocks noChangeAspect="1"/>
          </p:cNvPicPr>
          <p:nvPr/>
        </p:nvPicPr>
        <p:blipFill>
          <a:blip r:embed="rId3"/>
          <a:srcRect/>
          <a:stretch/>
        </p:blipFill>
        <p:spPr>
          <a:xfrm>
            <a:off x="435584" y="3586505"/>
            <a:ext cx="11320832" cy="2767797"/>
          </a:xfrm>
          <a:prstGeom prst="rect">
            <a:avLst/>
          </a:prstGeom>
        </p:spPr>
      </p:pic>
      <p:sp>
        <p:nvSpPr>
          <p:cNvPr id="5" name="Doughnut 4">
            <a:extLst>
              <a:ext uri="{FF2B5EF4-FFF2-40B4-BE49-F238E27FC236}">
                <a16:creationId xmlns:a16="http://schemas.microsoft.com/office/drawing/2014/main" id="{BBE0E769-4916-8D3F-A9CB-39989AF75316}"/>
              </a:ext>
            </a:extLst>
          </p:cNvPr>
          <p:cNvSpPr/>
          <p:nvPr/>
        </p:nvSpPr>
        <p:spPr>
          <a:xfrm>
            <a:off x="10617200" y="3979333"/>
            <a:ext cx="321733" cy="296334"/>
          </a:xfrm>
          <a:prstGeom prst="donut">
            <a:avLst>
              <a:gd name="adj" fmla="val 0"/>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Doughnut 10">
            <a:extLst>
              <a:ext uri="{FF2B5EF4-FFF2-40B4-BE49-F238E27FC236}">
                <a16:creationId xmlns:a16="http://schemas.microsoft.com/office/drawing/2014/main" id="{331FA54A-43F6-3728-3555-D94E1D990CDD}"/>
              </a:ext>
            </a:extLst>
          </p:cNvPr>
          <p:cNvSpPr/>
          <p:nvPr/>
        </p:nvSpPr>
        <p:spPr>
          <a:xfrm>
            <a:off x="9695232" y="4351189"/>
            <a:ext cx="321733" cy="296334"/>
          </a:xfrm>
          <a:prstGeom prst="donut">
            <a:avLst>
              <a:gd name="adj" fmla="val 0"/>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Doughnut 11">
            <a:extLst>
              <a:ext uri="{FF2B5EF4-FFF2-40B4-BE49-F238E27FC236}">
                <a16:creationId xmlns:a16="http://schemas.microsoft.com/office/drawing/2014/main" id="{9D93E8EA-C5FE-5BBE-5476-89C9B1AA2127}"/>
              </a:ext>
            </a:extLst>
          </p:cNvPr>
          <p:cNvSpPr/>
          <p:nvPr/>
        </p:nvSpPr>
        <p:spPr>
          <a:xfrm>
            <a:off x="7488480" y="5299116"/>
            <a:ext cx="448512" cy="415883"/>
          </a:xfrm>
          <a:prstGeom prst="donut">
            <a:avLst>
              <a:gd name="adj" fmla="val 0"/>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243918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6D162-3792-C1DD-3411-EEF61C233EC6}"/>
              </a:ext>
            </a:extLst>
          </p:cNvPr>
          <p:cNvSpPr>
            <a:spLocks noGrp="1"/>
          </p:cNvSpPr>
          <p:nvPr>
            <p:ph type="title"/>
          </p:nvPr>
        </p:nvSpPr>
        <p:spPr>
          <a:xfrm>
            <a:off x="238932" y="392724"/>
            <a:ext cx="5857068" cy="1325563"/>
          </a:xfrm>
        </p:spPr>
        <p:txBody>
          <a:bodyPr/>
          <a:lstStyle/>
          <a:p>
            <a:r>
              <a:rPr lang="en-US" dirty="0"/>
              <a:t>HDB Resale Flat Prices by Flat Types</a:t>
            </a:r>
          </a:p>
        </p:txBody>
      </p:sp>
      <p:sp>
        <p:nvSpPr>
          <p:cNvPr id="3" name="Content Placeholder 2">
            <a:extLst>
              <a:ext uri="{FF2B5EF4-FFF2-40B4-BE49-F238E27FC236}">
                <a16:creationId xmlns:a16="http://schemas.microsoft.com/office/drawing/2014/main" id="{F8F5BA37-534C-3525-8A90-76F4E0BE1FE1}"/>
              </a:ext>
            </a:extLst>
          </p:cNvPr>
          <p:cNvSpPr>
            <a:spLocks noGrp="1"/>
          </p:cNvSpPr>
          <p:nvPr>
            <p:ph idx="1"/>
          </p:nvPr>
        </p:nvSpPr>
        <p:spPr>
          <a:xfrm>
            <a:off x="238932" y="1853224"/>
            <a:ext cx="5703971" cy="4351338"/>
          </a:xfrm>
        </p:spPr>
        <p:txBody>
          <a:bodyPr>
            <a:normAutofit fontScale="92500"/>
          </a:bodyPr>
          <a:lstStyle/>
          <a:p>
            <a:pPr>
              <a:lnSpc>
                <a:spcPct val="100000"/>
              </a:lnSpc>
            </a:pPr>
            <a:r>
              <a:rPr lang="en-US" dirty="0"/>
              <a:t>The </a:t>
            </a:r>
            <a:r>
              <a:rPr lang="en-US" b="1" dirty="0" err="1"/>
              <a:t>monthPriceFlatType</a:t>
            </a:r>
            <a:r>
              <a:rPr lang="en-US" b="1" dirty="0"/>
              <a:t> function </a:t>
            </a:r>
            <a:r>
              <a:rPr lang="en-US" dirty="0"/>
              <a:t>was defined to create a list that was filtered by the 7 flat types in the dataset</a:t>
            </a:r>
          </a:p>
          <a:p>
            <a:pPr>
              <a:lnSpc>
                <a:spcPct val="100000"/>
              </a:lnSpc>
            </a:pPr>
            <a:r>
              <a:rPr lang="en-US" dirty="0"/>
              <a:t>The </a:t>
            </a:r>
            <a:r>
              <a:rPr lang="en-US" b="1" dirty="0" err="1"/>
              <a:t>createMedianPivot</a:t>
            </a:r>
            <a:r>
              <a:rPr lang="en-US" b="1" dirty="0"/>
              <a:t> function </a:t>
            </a:r>
            <a:r>
              <a:rPr lang="en-US" dirty="0"/>
              <a:t>was defined use the filtered list from the </a:t>
            </a:r>
            <a:r>
              <a:rPr lang="en-US" i="1" dirty="0" err="1"/>
              <a:t>monthPriceFlatType</a:t>
            </a:r>
            <a:r>
              <a:rPr lang="en-US" i="1" dirty="0"/>
              <a:t> function</a:t>
            </a:r>
            <a:r>
              <a:rPr lang="en-US" dirty="0"/>
              <a:t> to create a ‘pivot table’ array of values of </a:t>
            </a:r>
            <a:r>
              <a:rPr lang="en-US" dirty="0" err="1"/>
              <a:t>Month+Years</a:t>
            </a:r>
            <a:r>
              <a:rPr lang="en-US" dirty="0"/>
              <a:t> and median prices for each month</a:t>
            </a:r>
          </a:p>
        </p:txBody>
      </p:sp>
      <p:sp>
        <p:nvSpPr>
          <p:cNvPr id="4" name="Slide Number Placeholder 3">
            <a:extLst>
              <a:ext uri="{FF2B5EF4-FFF2-40B4-BE49-F238E27FC236}">
                <a16:creationId xmlns:a16="http://schemas.microsoft.com/office/drawing/2014/main" id="{AD5ABD77-EBE2-5386-06B6-7CC422E72F01}"/>
              </a:ext>
            </a:extLst>
          </p:cNvPr>
          <p:cNvSpPr>
            <a:spLocks noGrp="1"/>
          </p:cNvSpPr>
          <p:nvPr>
            <p:ph type="sldNum" sz="quarter" idx="12"/>
          </p:nvPr>
        </p:nvSpPr>
        <p:spPr/>
        <p:txBody>
          <a:bodyPr/>
          <a:lstStyle/>
          <a:p>
            <a:fld id="{E6FE59FF-D9EB-D545-90E6-CE90D1694C9B}" type="slidenum">
              <a:rPr lang="en-US" smtClean="0"/>
              <a:pPr/>
              <a:t>18</a:t>
            </a:fld>
            <a:endParaRPr lang="en-US" dirty="0"/>
          </a:p>
        </p:txBody>
      </p:sp>
      <p:pic>
        <p:nvPicPr>
          <p:cNvPr id="7" name="Picture 6">
            <a:extLst>
              <a:ext uri="{FF2B5EF4-FFF2-40B4-BE49-F238E27FC236}">
                <a16:creationId xmlns:a16="http://schemas.microsoft.com/office/drawing/2014/main" id="{24D3192B-9667-21CA-DAB4-26F1A42AC30D}"/>
              </a:ext>
            </a:extLst>
          </p:cNvPr>
          <p:cNvPicPr>
            <a:picLocks noChangeAspect="1"/>
          </p:cNvPicPr>
          <p:nvPr/>
        </p:nvPicPr>
        <p:blipFill rotWithShape="1">
          <a:blip r:embed="rId2"/>
          <a:srcRect l="3662" t="18182" r="3376" b="19347"/>
          <a:stretch/>
        </p:blipFill>
        <p:spPr>
          <a:xfrm>
            <a:off x="6096001" y="366729"/>
            <a:ext cx="5498592" cy="1166419"/>
          </a:xfrm>
          <a:prstGeom prst="rect">
            <a:avLst/>
          </a:prstGeom>
        </p:spPr>
      </p:pic>
      <p:pic>
        <p:nvPicPr>
          <p:cNvPr id="9" name="Picture 8" descr="Text&#10;&#10;Description automatically generated">
            <a:extLst>
              <a:ext uri="{FF2B5EF4-FFF2-40B4-BE49-F238E27FC236}">
                <a16:creationId xmlns:a16="http://schemas.microsoft.com/office/drawing/2014/main" id="{92DBF038-C636-A4AD-AB6C-35A4221C5248}"/>
              </a:ext>
            </a:extLst>
          </p:cNvPr>
          <p:cNvPicPr>
            <a:picLocks noChangeAspect="1"/>
          </p:cNvPicPr>
          <p:nvPr/>
        </p:nvPicPr>
        <p:blipFill rotWithShape="1">
          <a:blip r:embed="rId3"/>
          <a:srcRect l="4742" t="9514" r="4787" b="9365"/>
          <a:stretch/>
        </p:blipFill>
        <p:spPr>
          <a:xfrm>
            <a:off x="6096000" y="1718286"/>
            <a:ext cx="5056632" cy="3308089"/>
          </a:xfrm>
          <a:prstGeom prst="rect">
            <a:avLst/>
          </a:prstGeom>
        </p:spPr>
      </p:pic>
      <p:pic>
        <p:nvPicPr>
          <p:cNvPr id="11" name="Picture 10" descr="Text&#10;&#10;Description automatically generated">
            <a:extLst>
              <a:ext uri="{FF2B5EF4-FFF2-40B4-BE49-F238E27FC236}">
                <a16:creationId xmlns:a16="http://schemas.microsoft.com/office/drawing/2014/main" id="{D4AA176A-5AA2-E131-7942-36B788D993E3}"/>
              </a:ext>
            </a:extLst>
          </p:cNvPr>
          <p:cNvPicPr>
            <a:picLocks noChangeAspect="1"/>
          </p:cNvPicPr>
          <p:nvPr/>
        </p:nvPicPr>
        <p:blipFill rotWithShape="1">
          <a:blip r:embed="rId4"/>
          <a:srcRect l="4653" t="8738" r="4758" b="8249"/>
          <a:stretch/>
        </p:blipFill>
        <p:spPr>
          <a:xfrm>
            <a:off x="6281232" y="5201290"/>
            <a:ext cx="1792919" cy="1282985"/>
          </a:xfrm>
          <a:prstGeom prst="rect">
            <a:avLst/>
          </a:prstGeom>
        </p:spPr>
      </p:pic>
      <p:pic>
        <p:nvPicPr>
          <p:cNvPr id="13" name="Picture 12" descr="Text&#10;&#10;Description automatically generated">
            <a:extLst>
              <a:ext uri="{FF2B5EF4-FFF2-40B4-BE49-F238E27FC236}">
                <a16:creationId xmlns:a16="http://schemas.microsoft.com/office/drawing/2014/main" id="{128F9E23-3D47-548E-D61F-85447FB5D1E5}"/>
              </a:ext>
            </a:extLst>
          </p:cNvPr>
          <p:cNvPicPr>
            <a:picLocks noChangeAspect="1"/>
          </p:cNvPicPr>
          <p:nvPr/>
        </p:nvPicPr>
        <p:blipFill rotWithShape="1">
          <a:blip r:embed="rId5"/>
          <a:srcRect l="4602" t="12284" r="4810" b="11344"/>
          <a:stretch/>
        </p:blipFill>
        <p:spPr>
          <a:xfrm>
            <a:off x="8468560" y="5467878"/>
            <a:ext cx="1635559" cy="749808"/>
          </a:xfrm>
          <a:prstGeom prst="rect">
            <a:avLst/>
          </a:prstGeom>
        </p:spPr>
      </p:pic>
      <p:pic>
        <p:nvPicPr>
          <p:cNvPr id="16" name="Picture 15">
            <a:extLst>
              <a:ext uri="{FF2B5EF4-FFF2-40B4-BE49-F238E27FC236}">
                <a16:creationId xmlns:a16="http://schemas.microsoft.com/office/drawing/2014/main" id="{A9C20B0C-276E-609F-08EB-C24DFC06C0DA}"/>
              </a:ext>
            </a:extLst>
          </p:cNvPr>
          <p:cNvPicPr>
            <a:picLocks noChangeAspect="1"/>
          </p:cNvPicPr>
          <p:nvPr/>
        </p:nvPicPr>
        <p:blipFill rotWithShape="1">
          <a:blip r:embed="rId6"/>
          <a:srcRect t="57511"/>
          <a:stretch/>
        </p:blipFill>
        <p:spPr>
          <a:xfrm>
            <a:off x="11237306" y="5602371"/>
            <a:ext cx="929122" cy="775504"/>
          </a:xfrm>
          <a:prstGeom prst="rect">
            <a:avLst/>
          </a:prstGeom>
        </p:spPr>
      </p:pic>
      <p:pic>
        <p:nvPicPr>
          <p:cNvPr id="18" name="Picture 17">
            <a:extLst>
              <a:ext uri="{FF2B5EF4-FFF2-40B4-BE49-F238E27FC236}">
                <a16:creationId xmlns:a16="http://schemas.microsoft.com/office/drawing/2014/main" id="{1922B185-52F2-E5B3-280C-24C78D4E38A4}"/>
              </a:ext>
            </a:extLst>
          </p:cNvPr>
          <p:cNvPicPr>
            <a:picLocks noChangeAspect="1"/>
          </p:cNvPicPr>
          <p:nvPr/>
        </p:nvPicPr>
        <p:blipFill rotWithShape="1">
          <a:blip r:embed="rId6"/>
          <a:srcRect b="42800"/>
          <a:stretch/>
        </p:blipFill>
        <p:spPr>
          <a:xfrm>
            <a:off x="10442448" y="5586291"/>
            <a:ext cx="710894" cy="798797"/>
          </a:xfrm>
          <a:prstGeom prst="rect">
            <a:avLst/>
          </a:prstGeom>
        </p:spPr>
      </p:pic>
    </p:spTree>
    <p:extLst>
      <p:ext uri="{BB962C8B-B14F-4D97-AF65-F5344CB8AC3E}">
        <p14:creationId xmlns:p14="http://schemas.microsoft.com/office/powerpoint/2010/main" val="40683073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6D162-3792-C1DD-3411-EEF61C233EC6}"/>
              </a:ext>
            </a:extLst>
          </p:cNvPr>
          <p:cNvSpPr>
            <a:spLocks noGrp="1"/>
          </p:cNvSpPr>
          <p:nvPr>
            <p:ph type="title"/>
          </p:nvPr>
        </p:nvSpPr>
        <p:spPr>
          <a:xfrm>
            <a:off x="238932" y="392724"/>
            <a:ext cx="5857068" cy="1325563"/>
          </a:xfrm>
        </p:spPr>
        <p:txBody>
          <a:bodyPr/>
          <a:lstStyle/>
          <a:p>
            <a:r>
              <a:rPr lang="en-US" dirty="0"/>
              <a:t>HDB Resale Flat Prices by Flat Types</a:t>
            </a:r>
          </a:p>
        </p:txBody>
      </p:sp>
      <p:sp>
        <p:nvSpPr>
          <p:cNvPr id="3" name="Content Placeholder 2">
            <a:extLst>
              <a:ext uri="{FF2B5EF4-FFF2-40B4-BE49-F238E27FC236}">
                <a16:creationId xmlns:a16="http://schemas.microsoft.com/office/drawing/2014/main" id="{F8F5BA37-534C-3525-8A90-76F4E0BE1FE1}"/>
              </a:ext>
            </a:extLst>
          </p:cNvPr>
          <p:cNvSpPr>
            <a:spLocks noGrp="1"/>
          </p:cNvSpPr>
          <p:nvPr>
            <p:ph idx="1"/>
          </p:nvPr>
        </p:nvSpPr>
        <p:spPr>
          <a:xfrm>
            <a:off x="238932" y="1853224"/>
            <a:ext cx="5773104" cy="4351338"/>
          </a:xfrm>
        </p:spPr>
        <p:txBody>
          <a:bodyPr>
            <a:normAutofit fontScale="77500" lnSpcReduction="20000"/>
          </a:bodyPr>
          <a:lstStyle/>
          <a:p>
            <a:pPr>
              <a:lnSpc>
                <a:spcPct val="110000"/>
              </a:lnSpc>
            </a:pPr>
            <a:r>
              <a:rPr lang="en-US" dirty="0"/>
              <a:t>The </a:t>
            </a:r>
            <a:r>
              <a:rPr lang="en-US" b="1" dirty="0" err="1"/>
              <a:t>subplotsline</a:t>
            </a:r>
            <a:r>
              <a:rPr lang="en-US" b="1" dirty="0"/>
              <a:t> function</a:t>
            </a:r>
            <a:r>
              <a:rPr lang="en-US" dirty="0"/>
              <a:t> was defined to use the array from the </a:t>
            </a:r>
            <a:r>
              <a:rPr lang="en-US" i="1" dirty="0" err="1"/>
              <a:t>createMedianPivot</a:t>
            </a:r>
            <a:r>
              <a:rPr lang="en-US" i="1" dirty="0"/>
              <a:t> function</a:t>
            </a:r>
            <a:r>
              <a:rPr lang="en-US" dirty="0"/>
              <a:t> to create a line plot of the data</a:t>
            </a:r>
          </a:p>
          <a:p>
            <a:pPr lvl="1">
              <a:lnSpc>
                <a:spcPct val="110000"/>
              </a:lnSpc>
            </a:pPr>
            <a:r>
              <a:rPr lang="en-US" dirty="0"/>
              <a:t>try and except blocks were implemented for exception handling if the plotting failed due to any issue with the plotting code</a:t>
            </a:r>
          </a:p>
          <a:p>
            <a:pPr>
              <a:lnSpc>
                <a:spcPct val="110000"/>
              </a:lnSpc>
            </a:pPr>
            <a:r>
              <a:rPr lang="en-US" dirty="0"/>
              <a:t>An </a:t>
            </a:r>
            <a:r>
              <a:rPr lang="en-US" b="1" dirty="0"/>
              <a:t>array ‘</a:t>
            </a:r>
            <a:r>
              <a:rPr lang="en-US" b="1" dirty="0" err="1"/>
              <a:t>axes_type</a:t>
            </a:r>
            <a:r>
              <a:rPr lang="en-US" b="1" dirty="0"/>
              <a:t>’ </a:t>
            </a:r>
            <a:r>
              <a:rPr lang="en-US" dirty="0"/>
              <a:t>was created using the </a:t>
            </a:r>
            <a:r>
              <a:rPr lang="en-US" b="1" dirty="0"/>
              <a:t>zip() function</a:t>
            </a:r>
            <a:r>
              <a:rPr lang="en-US" dirty="0"/>
              <a:t> with unique values of the 7 flat types and the axes subplot objects</a:t>
            </a:r>
          </a:p>
          <a:p>
            <a:pPr lvl="1">
              <a:lnSpc>
                <a:spcPct val="110000"/>
              </a:lnSpc>
            </a:pPr>
            <a:r>
              <a:rPr lang="en-US" dirty="0"/>
              <a:t>A </a:t>
            </a:r>
            <a:r>
              <a:rPr lang="en-US" b="1" dirty="0"/>
              <a:t>for loop was used to iterate through the array with the </a:t>
            </a:r>
            <a:r>
              <a:rPr lang="en-US" b="1" dirty="0" err="1"/>
              <a:t>subplotsline</a:t>
            </a:r>
            <a:r>
              <a:rPr lang="en-US" b="1" dirty="0"/>
              <a:t> function</a:t>
            </a:r>
            <a:r>
              <a:rPr lang="en-US" dirty="0"/>
              <a:t>, which produced a figure with 7 subplots for each flat type as defined by </a:t>
            </a:r>
            <a:r>
              <a:rPr lang="en-US" i="1" dirty="0"/>
              <a:t>fig, axes</a:t>
            </a:r>
            <a:endParaRPr lang="en-US" dirty="0"/>
          </a:p>
        </p:txBody>
      </p:sp>
      <p:sp>
        <p:nvSpPr>
          <p:cNvPr id="4" name="Slide Number Placeholder 3">
            <a:extLst>
              <a:ext uri="{FF2B5EF4-FFF2-40B4-BE49-F238E27FC236}">
                <a16:creationId xmlns:a16="http://schemas.microsoft.com/office/drawing/2014/main" id="{AD5ABD77-EBE2-5386-06B6-7CC422E72F01}"/>
              </a:ext>
            </a:extLst>
          </p:cNvPr>
          <p:cNvSpPr>
            <a:spLocks noGrp="1"/>
          </p:cNvSpPr>
          <p:nvPr>
            <p:ph type="sldNum" sz="quarter" idx="12"/>
          </p:nvPr>
        </p:nvSpPr>
        <p:spPr/>
        <p:txBody>
          <a:bodyPr/>
          <a:lstStyle/>
          <a:p>
            <a:fld id="{E6FE59FF-D9EB-D545-90E6-CE90D1694C9B}" type="slidenum">
              <a:rPr lang="en-US" smtClean="0"/>
              <a:pPr/>
              <a:t>19</a:t>
            </a:fld>
            <a:endParaRPr lang="en-US" dirty="0"/>
          </a:p>
        </p:txBody>
      </p:sp>
      <p:pic>
        <p:nvPicPr>
          <p:cNvPr id="11" name="Picture 10" descr="Text&#10;&#10;Description automatically generated">
            <a:extLst>
              <a:ext uri="{FF2B5EF4-FFF2-40B4-BE49-F238E27FC236}">
                <a16:creationId xmlns:a16="http://schemas.microsoft.com/office/drawing/2014/main" id="{D4AA176A-5AA2-E131-7942-36B788D993E3}"/>
              </a:ext>
            </a:extLst>
          </p:cNvPr>
          <p:cNvPicPr>
            <a:picLocks noChangeAspect="1"/>
          </p:cNvPicPr>
          <p:nvPr/>
        </p:nvPicPr>
        <p:blipFill rotWithShape="1">
          <a:blip r:embed="rId2"/>
          <a:srcRect l="4653" t="8738" r="4758" b="8249"/>
          <a:stretch/>
        </p:blipFill>
        <p:spPr>
          <a:xfrm>
            <a:off x="6096000" y="153802"/>
            <a:ext cx="4679182" cy="3348350"/>
          </a:xfrm>
          <a:prstGeom prst="rect">
            <a:avLst/>
          </a:prstGeom>
        </p:spPr>
      </p:pic>
      <p:pic>
        <p:nvPicPr>
          <p:cNvPr id="13" name="Picture 12">
            <a:extLst>
              <a:ext uri="{FF2B5EF4-FFF2-40B4-BE49-F238E27FC236}">
                <a16:creationId xmlns:a16="http://schemas.microsoft.com/office/drawing/2014/main" id="{128F9E23-3D47-548E-D61F-85447FB5D1E5}"/>
              </a:ext>
            </a:extLst>
          </p:cNvPr>
          <p:cNvPicPr>
            <a:picLocks noChangeAspect="1"/>
          </p:cNvPicPr>
          <p:nvPr/>
        </p:nvPicPr>
        <p:blipFill rotWithShape="1">
          <a:blip r:embed="rId3"/>
          <a:srcRect l="4801" t="11108" r="4952" b="10388"/>
          <a:stretch/>
        </p:blipFill>
        <p:spPr>
          <a:xfrm>
            <a:off x="6096000" y="3637089"/>
            <a:ext cx="4289665" cy="2123631"/>
          </a:xfrm>
          <a:prstGeom prst="rect">
            <a:avLst/>
          </a:prstGeom>
        </p:spPr>
      </p:pic>
      <p:pic>
        <p:nvPicPr>
          <p:cNvPr id="14" name="Picture 13">
            <a:extLst>
              <a:ext uri="{FF2B5EF4-FFF2-40B4-BE49-F238E27FC236}">
                <a16:creationId xmlns:a16="http://schemas.microsoft.com/office/drawing/2014/main" id="{FFE19CD7-ABCC-646C-C158-8B24107BF0BF}"/>
              </a:ext>
            </a:extLst>
          </p:cNvPr>
          <p:cNvPicPr>
            <a:picLocks noChangeAspect="1"/>
          </p:cNvPicPr>
          <p:nvPr/>
        </p:nvPicPr>
        <p:blipFill rotWithShape="1">
          <a:blip r:embed="rId4"/>
          <a:srcRect b="42800"/>
          <a:stretch/>
        </p:blipFill>
        <p:spPr>
          <a:xfrm>
            <a:off x="10442448" y="5586291"/>
            <a:ext cx="710894" cy="798797"/>
          </a:xfrm>
          <a:prstGeom prst="rect">
            <a:avLst/>
          </a:prstGeom>
        </p:spPr>
      </p:pic>
      <p:pic>
        <p:nvPicPr>
          <p:cNvPr id="16" name="Picture 15">
            <a:extLst>
              <a:ext uri="{FF2B5EF4-FFF2-40B4-BE49-F238E27FC236}">
                <a16:creationId xmlns:a16="http://schemas.microsoft.com/office/drawing/2014/main" id="{A9C20B0C-276E-609F-08EB-C24DFC06C0DA}"/>
              </a:ext>
            </a:extLst>
          </p:cNvPr>
          <p:cNvPicPr>
            <a:picLocks noChangeAspect="1"/>
          </p:cNvPicPr>
          <p:nvPr/>
        </p:nvPicPr>
        <p:blipFill rotWithShape="1">
          <a:blip r:embed="rId4"/>
          <a:srcRect t="57511"/>
          <a:stretch/>
        </p:blipFill>
        <p:spPr>
          <a:xfrm>
            <a:off x="11237306" y="5602371"/>
            <a:ext cx="929122" cy="775504"/>
          </a:xfrm>
          <a:prstGeom prst="rect">
            <a:avLst/>
          </a:prstGeom>
        </p:spPr>
      </p:pic>
    </p:spTree>
    <p:extLst>
      <p:ext uri="{BB962C8B-B14F-4D97-AF65-F5344CB8AC3E}">
        <p14:creationId xmlns:p14="http://schemas.microsoft.com/office/powerpoint/2010/main" val="28136866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6548-AA9B-8E06-186C-CBF6912170B5}"/>
              </a:ext>
            </a:extLst>
          </p:cNvPr>
          <p:cNvSpPr>
            <a:spLocks noGrp="1"/>
          </p:cNvSpPr>
          <p:nvPr>
            <p:ph type="title"/>
          </p:nvPr>
        </p:nvSpPr>
        <p:spPr/>
        <p:txBody>
          <a:bodyPr/>
          <a:lstStyle/>
          <a:p>
            <a:r>
              <a:rPr lang="en-US" dirty="0"/>
              <a:t>Datasets</a:t>
            </a:r>
          </a:p>
        </p:txBody>
      </p:sp>
      <p:sp>
        <p:nvSpPr>
          <p:cNvPr id="3" name="Content Placeholder 2">
            <a:extLst>
              <a:ext uri="{FF2B5EF4-FFF2-40B4-BE49-F238E27FC236}">
                <a16:creationId xmlns:a16="http://schemas.microsoft.com/office/drawing/2014/main" id="{8E4478E5-ECF3-B419-C782-8CD9A85F63DA}"/>
              </a:ext>
            </a:extLst>
          </p:cNvPr>
          <p:cNvSpPr>
            <a:spLocks noGrp="1"/>
          </p:cNvSpPr>
          <p:nvPr>
            <p:ph idx="1"/>
          </p:nvPr>
        </p:nvSpPr>
        <p:spPr/>
        <p:txBody>
          <a:bodyPr/>
          <a:lstStyle/>
          <a:p>
            <a:r>
              <a:rPr lang="en-US" dirty="0">
                <a:hlinkClick r:id="rId2"/>
              </a:rPr>
              <a:t>Resale Flat Prices</a:t>
            </a:r>
            <a:endParaRPr lang="en-US" dirty="0"/>
          </a:p>
          <a:p>
            <a:r>
              <a:rPr lang="en-US" dirty="0">
                <a:hlinkClick r:id="rId3"/>
              </a:rPr>
              <a:t>HDB Resale Price Index</a:t>
            </a:r>
            <a:endParaRPr lang="en-US" dirty="0"/>
          </a:p>
          <a:p>
            <a:r>
              <a:rPr lang="en-US" dirty="0">
                <a:hlinkClick r:id="rId4"/>
              </a:rPr>
              <a:t>Number of Applications Registered for Resale Flats</a:t>
            </a:r>
            <a:endParaRPr lang="en-US" dirty="0"/>
          </a:p>
          <a:p>
            <a:r>
              <a:rPr lang="en-US" dirty="0">
                <a:hlinkClick r:id="rId5"/>
              </a:rPr>
              <a:t>Completion Status for HDB Developments</a:t>
            </a:r>
            <a:endParaRPr lang="en-US" dirty="0"/>
          </a:p>
          <a:p>
            <a:r>
              <a:rPr lang="en-US" dirty="0">
                <a:hlinkClick r:id="rId6"/>
              </a:rPr>
              <a:t>Bookings for New Flats</a:t>
            </a:r>
            <a:endParaRPr lang="en-US" dirty="0"/>
          </a:p>
        </p:txBody>
      </p:sp>
      <p:sp>
        <p:nvSpPr>
          <p:cNvPr id="5" name="Slide Number Placeholder 4">
            <a:extLst>
              <a:ext uri="{FF2B5EF4-FFF2-40B4-BE49-F238E27FC236}">
                <a16:creationId xmlns:a16="http://schemas.microsoft.com/office/drawing/2014/main" id="{65DA7533-95DD-1BE5-C8EE-8F9C93226126}"/>
              </a:ext>
            </a:extLst>
          </p:cNvPr>
          <p:cNvSpPr>
            <a:spLocks noGrp="1"/>
          </p:cNvSpPr>
          <p:nvPr>
            <p:ph type="sldNum" sz="quarter" idx="12"/>
          </p:nvPr>
        </p:nvSpPr>
        <p:spPr>
          <a:xfrm>
            <a:off x="9856099" y="6642340"/>
            <a:ext cx="2335901" cy="175199"/>
          </a:xfrm>
          <a:prstGeom prst="rect">
            <a:avLst/>
          </a:prstGeom>
        </p:spPr>
        <p:txBody>
          <a:bodyPr/>
          <a:lstStyle/>
          <a:p>
            <a:fld id="{E6FE59FF-D9EB-D545-90E6-CE90D1694C9B}" type="slidenum">
              <a:rPr lang="en-US" smtClean="0"/>
              <a:pPr/>
              <a:t>2</a:t>
            </a:fld>
            <a:endParaRPr lang="en-US" dirty="0"/>
          </a:p>
        </p:txBody>
      </p:sp>
    </p:spTree>
    <p:extLst>
      <p:ext uri="{BB962C8B-B14F-4D97-AF65-F5344CB8AC3E}">
        <p14:creationId xmlns:p14="http://schemas.microsoft.com/office/powerpoint/2010/main" val="1959604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6D162-3792-C1DD-3411-EEF61C233EC6}"/>
              </a:ext>
            </a:extLst>
          </p:cNvPr>
          <p:cNvSpPr>
            <a:spLocks noGrp="1"/>
          </p:cNvSpPr>
          <p:nvPr>
            <p:ph type="title"/>
          </p:nvPr>
        </p:nvSpPr>
        <p:spPr>
          <a:xfrm>
            <a:off x="238932" y="392724"/>
            <a:ext cx="5857068" cy="1325563"/>
          </a:xfrm>
        </p:spPr>
        <p:txBody>
          <a:bodyPr/>
          <a:lstStyle/>
          <a:p>
            <a:r>
              <a:rPr lang="en-US" dirty="0"/>
              <a:t>HDB Resale Flat Prices by Flat Types</a:t>
            </a:r>
          </a:p>
        </p:txBody>
      </p:sp>
      <p:sp>
        <p:nvSpPr>
          <p:cNvPr id="3" name="Content Placeholder 2">
            <a:extLst>
              <a:ext uri="{FF2B5EF4-FFF2-40B4-BE49-F238E27FC236}">
                <a16:creationId xmlns:a16="http://schemas.microsoft.com/office/drawing/2014/main" id="{F8F5BA37-534C-3525-8A90-76F4E0BE1FE1}"/>
              </a:ext>
            </a:extLst>
          </p:cNvPr>
          <p:cNvSpPr>
            <a:spLocks noGrp="1"/>
          </p:cNvSpPr>
          <p:nvPr>
            <p:ph idx="1"/>
          </p:nvPr>
        </p:nvSpPr>
        <p:spPr>
          <a:xfrm>
            <a:off x="238932" y="1853224"/>
            <a:ext cx="5750388" cy="4351338"/>
          </a:xfrm>
        </p:spPr>
        <p:txBody>
          <a:bodyPr>
            <a:normAutofit fontScale="92500" lnSpcReduction="10000"/>
          </a:bodyPr>
          <a:lstStyle/>
          <a:p>
            <a:pPr>
              <a:lnSpc>
                <a:spcPct val="100000"/>
              </a:lnSpc>
            </a:pPr>
            <a:r>
              <a:rPr lang="en-US" dirty="0"/>
              <a:t>The </a:t>
            </a:r>
            <a:r>
              <a:rPr lang="en-US" b="1" dirty="0"/>
              <a:t>median prices of resale flats sold were consistently higher </a:t>
            </a:r>
            <a:r>
              <a:rPr lang="en-US" b="1" i="1" dirty="0"/>
              <a:t>after </a:t>
            </a:r>
            <a:r>
              <a:rPr lang="en-US" b="1" dirty="0"/>
              <a:t>the Circuit Breaker period than before, with prices for resale 2-, 3-,4-, 5-ROOM and EXECUTIVE flat types</a:t>
            </a:r>
            <a:r>
              <a:rPr lang="en-US" dirty="0"/>
              <a:t> increasing significantly more than their median prices before the Circuit Breaker period, which can be known as the peak of the COVID-19 pandemic in Singapore.</a:t>
            </a:r>
          </a:p>
        </p:txBody>
      </p:sp>
      <p:sp>
        <p:nvSpPr>
          <p:cNvPr id="4" name="Slide Number Placeholder 3">
            <a:extLst>
              <a:ext uri="{FF2B5EF4-FFF2-40B4-BE49-F238E27FC236}">
                <a16:creationId xmlns:a16="http://schemas.microsoft.com/office/drawing/2014/main" id="{AD5ABD77-EBE2-5386-06B6-7CC422E72F01}"/>
              </a:ext>
            </a:extLst>
          </p:cNvPr>
          <p:cNvSpPr>
            <a:spLocks noGrp="1"/>
          </p:cNvSpPr>
          <p:nvPr>
            <p:ph type="sldNum" sz="quarter" idx="12"/>
          </p:nvPr>
        </p:nvSpPr>
        <p:spPr/>
        <p:txBody>
          <a:bodyPr/>
          <a:lstStyle/>
          <a:p>
            <a:fld id="{E6FE59FF-D9EB-D545-90E6-CE90D1694C9B}" type="slidenum">
              <a:rPr lang="en-US" smtClean="0"/>
              <a:pPr/>
              <a:t>20</a:t>
            </a:fld>
            <a:endParaRPr lang="en-US" dirty="0"/>
          </a:p>
        </p:txBody>
      </p:sp>
      <p:pic>
        <p:nvPicPr>
          <p:cNvPr id="14" name="Picture 13">
            <a:extLst>
              <a:ext uri="{FF2B5EF4-FFF2-40B4-BE49-F238E27FC236}">
                <a16:creationId xmlns:a16="http://schemas.microsoft.com/office/drawing/2014/main" id="{FFE19CD7-ABCC-646C-C158-8B24107BF0BF}"/>
              </a:ext>
            </a:extLst>
          </p:cNvPr>
          <p:cNvPicPr>
            <a:picLocks noChangeAspect="1"/>
          </p:cNvPicPr>
          <p:nvPr/>
        </p:nvPicPr>
        <p:blipFill rotWithShape="1">
          <a:blip r:embed="rId2"/>
          <a:srcRect b="42800"/>
          <a:stretch/>
        </p:blipFill>
        <p:spPr>
          <a:xfrm>
            <a:off x="6101529" y="458927"/>
            <a:ext cx="4922520" cy="5531196"/>
          </a:xfrm>
          <a:prstGeom prst="rect">
            <a:avLst/>
          </a:prstGeom>
        </p:spPr>
      </p:pic>
      <p:pic>
        <p:nvPicPr>
          <p:cNvPr id="16" name="Picture 15">
            <a:extLst>
              <a:ext uri="{FF2B5EF4-FFF2-40B4-BE49-F238E27FC236}">
                <a16:creationId xmlns:a16="http://schemas.microsoft.com/office/drawing/2014/main" id="{A9C20B0C-276E-609F-08EB-C24DFC06C0DA}"/>
              </a:ext>
            </a:extLst>
          </p:cNvPr>
          <p:cNvPicPr>
            <a:picLocks noChangeAspect="1"/>
          </p:cNvPicPr>
          <p:nvPr/>
        </p:nvPicPr>
        <p:blipFill rotWithShape="1">
          <a:blip r:embed="rId2"/>
          <a:srcRect t="57511"/>
          <a:stretch/>
        </p:blipFill>
        <p:spPr>
          <a:xfrm>
            <a:off x="11237306" y="5602371"/>
            <a:ext cx="929122" cy="775504"/>
          </a:xfrm>
          <a:prstGeom prst="rect">
            <a:avLst/>
          </a:prstGeom>
        </p:spPr>
      </p:pic>
    </p:spTree>
    <p:extLst>
      <p:ext uri="{BB962C8B-B14F-4D97-AF65-F5344CB8AC3E}">
        <p14:creationId xmlns:p14="http://schemas.microsoft.com/office/powerpoint/2010/main" val="10485958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6D162-3792-C1DD-3411-EEF61C233EC6}"/>
              </a:ext>
            </a:extLst>
          </p:cNvPr>
          <p:cNvSpPr>
            <a:spLocks noGrp="1"/>
          </p:cNvSpPr>
          <p:nvPr>
            <p:ph type="title"/>
          </p:nvPr>
        </p:nvSpPr>
        <p:spPr>
          <a:xfrm>
            <a:off x="238932" y="392724"/>
            <a:ext cx="5857068" cy="1325563"/>
          </a:xfrm>
        </p:spPr>
        <p:txBody>
          <a:bodyPr/>
          <a:lstStyle/>
          <a:p>
            <a:r>
              <a:rPr lang="en-US" dirty="0"/>
              <a:t>HDB Resale Flat Prices by Flat Types</a:t>
            </a:r>
          </a:p>
        </p:txBody>
      </p:sp>
      <p:sp>
        <p:nvSpPr>
          <p:cNvPr id="3" name="Content Placeholder 2">
            <a:extLst>
              <a:ext uri="{FF2B5EF4-FFF2-40B4-BE49-F238E27FC236}">
                <a16:creationId xmlns:a16="http://schemas.microsoft.com/office/drawing/2014/main" id="{F8F5BA37-534C-3525-8A90-76F4E0BE1FE1}"/>
              </a:ext>
            </a:extLst>
          </p:cNvPr>
          <p:cNvSpPr>
            <a:spLocks noGrp="1"/>
          </p:cNvSpPr>
          <p:nvPr>
            <p:ph idx="1"/>
          </p:nvPr>
        </p:nvSpPr>
        <p:spPr>
          <a:xfrm>
            <a:off x="238932" y="1853224"/>
            <a:ext cx="5750388" cy="4351338"/>
          </a:xfrm>
        </p:spPr>
        <p:txBody>
          <a:bodyPr/>
          <a:lstStyle/>
          <a:p>
            <a:pPr>
              <a:lnSpc>
                <a:spcPct val="100000"/>
              </a:lnSpc>
            </a:pPr>
            <a:r>
              <a:rPr lang="en-US" dirty="0"/>
              <a:t>The </a:t>
            </a:r>
            <a:r>
              <a:rPr lang="en-US" b="1" dirty="0"/>
              <a:t>1-ROOM and MULTI-GENERATION flat types showed the most variability in median resale prices</a:t>
            </a:r>
            <a:r>
              <a:rPr lang="en-US" dirty="0"/>
              <a:t> over the period of 2015 to 2022.</a:t>
            </a:r>
          </a:p>
          <a:p>
            <a:pPr lvl="1">
              <a:lnSpc>
                <a:spcPct val="100000"/>
              </a:lnSpc>
            </a:pPr>
            <a:r>
              <a:rPr lang="en-US" dirty="0"/>
              <a:t>This could likely be due to the </a:t>
            </a:r>
            <a:r>
              <a:rPr lang="en-US" b="1" dirty="0"/>
              <a:t>low prevalence of such flat types</a:t>
            </a:r>
            <a:r>
              <a:rPr lang="en-US" dirty="0"/>
              <a:t> across towns in Singapore</a:t>
            </a:r>
          </a:p>
        </p:txBody>
      </p:sp>
      <p:sp>
        <p:nvSpPr>
          <p:cNvPr id="4" name="Slide Number Placeholder 3">
            <a:extLst>
              <a:ext uri="{FF2B5EF4-FFF2-40B4-BE49-F238E27FC236}">
                <a16:creationId xmlns:a16="http://schemas.microsoft.com/office/drawing/2014/main" id="{AD5ABD77-EBE2-5386-06B6-7CC422E72F01}"/>
              </a:ext>
            </a:extLst>
          </p:cNvPr>
          <p:cNvSpPr>
            <a:spLocks noGrp="1"/>
          </p:cNvSpPr>
          <p:nvPr>
            <p:ph type="sldNum" sz="quarter" idx="12"/>
          </p:nvPr>
        </p:nvSpPr>
        <p:spPr/>
        <p:txBody>
          <a:bodyPr/>
          <a:lstStyle/>
          <a:p>
            <a:fld id="{E6FE59FF-D9EB-D545-90E6-CE90D1694C9B}" type="slidenum">
              <a:rPr lang="en-US" smtClean="0"/>
              <a:pPr/>
              <a:t>21</a:t>
            </a:fld>
            <a:endParaRPr lang="en-US" dirty="0"/>
          </a:p>
        </p:txBody>
      </p:sp>
      <p:pic>
        <p:nvPicPr>
          <p:cNvPr id="16" name="Picture 15">
            <a:extLst>
              <a:ext uri="{FF2B5EF4-FFF2-40B4-BE49-F238E27FC236}">
                <a16:creationId xmlns:a16="http://schemas.microsoft.com/office/drawing/2014/main" id="{A9C20B0C-276E-609F-08EB-C24DFC06C0DA}"/>
              </a:ext>
            </a:extLst>
          </p:cNvPr>
          <p:cNvPicPr>
            <a:picLocks noChangeAspect="1"/>
          </p:cNvPicPr>
          <p:nvPr/>
        </p:nvPicPr>
        <p:blipFill rotWithShape="1">
          <a:blip r:embed="rId2"/>
          <a:srcRect t="57511"/>
          <a:stretch/>
        </p:blipFill>
        <p:spPr>
          <a:xfrm>
            <a:off x="6096000" y="653438"/>
            <a:ext cx="5645464" cy="4712062"/>
          </a:xfrm>
          <a:prstGeom prst="rect">
            <a:avLst/>
          </a:prstGeom>
        </p:spPr>
      </p:pic>
    </p:spTree>
    <p:extLst>
      <p:ext uri="{BB962C8B-B14F-4D97-AF65-F5344CB8AC3E}">
        <p14:creationId xmlns:p14="http://schemas.microsoft.com/office/powerpoint/2010/main" val="39520707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6D162-3792-C1DD-3411-EEF61C233EC6}"/>
              </a:ext>
            </a:extLst>
          </p:cNvPr>
          <p:cNvSpPr>
            <a:spLocks noGrp="1"/>
          </p:cNvSpPr>
          <p:nvPr>
            <p:ph type="title"/>
          </p:nvPr>
        </p:nvSpPr>
        <p:spPr>
          <a:xfrm>
            <a:off x="238932" y="392724"/>
            <a:ext cx="5857068" cy="1325563"/>
          </a:xfrm>
        </p:spPr>
        <p:txBody>
          <a:bodyPr>
            <a:normAutofit fontScale="90000"/>
          </a:bodyPr>
          <a:lstStyle/>
          <a:p>
            <a:r>
              <a:rPr lang="en-US" dirty="0"/>
              <a:t>HDB Resale Flat Sales, Prices and Applications</a:t>
            </a:r>
          </a:p>
        </p:txBody>
      </p:sp>
      <p:sp>
        <p:nvSpPr>
          <p:cNvPr id="3" name="Content Placeholder 2">
            <a:extLst>
              <a:ext uri="{FF2B5EF4-FFF2-40B4-BE49-F238E27FC236}">
                <a16:creationId xmlns:a16="http://schemas.microsoft.com/office/drawing/2014/main" id="{F8F5BA37-534C-3525-8A90-76F4E0BE1FE1}"/>
              </a:ext>
            </a:extLst>
          </p:cNvPr>
          <p:cNvSpPr>
            <a:spLocks noGrp="1"/>
          </p:cNvSpPr>
          <p:nvPr>
            <p:ph idx="1"/>
          </p:nvPr>
        </p:nvSpPr>
        <p:spPr>
          <a:xfrm>
            <a:off x="238932" y="1853224"/>
            <a:ext cx="5857068" cy="4351338"/>
          </a:xfrm>
        </p:spPr>
        <p:txBody>
          <a:bodyPr/>
          <a:lstStyle/>
          <a:p>
            <a:pPr>
              <a:lnSpc>
                <a:spcPct val="100000"/>
              </a:lnSpc>
            </a:pPr>
            <a:r>
              <a:rPr lang="en-US" dirty="0"/>
              <a:t>The HDB Resale Applications dataset was used to create a </a:t>
            </a:r>
            <a:r>
              <a:rPr lang="en-US" b="1" dirty="0"/>
              <a:t>line chart </a:t>
            </a:r>
            <a:r>
              <a:rPr lang="en-US" dirty="0"/>
              <a:t>that will be compared with the HDB Resale Flat Prices and Sales </a:t>
            </a:r>
            <a:r>
              <a:rPr lang="en-US" b="1" dirty="0"/>
              <a:t>line and bar charts</a:t>
            </a:r>
            <a:endParaRPr lang="en-US" dirty="0"/>
          </a:p>
        </p:txBody>
      </p:sp>
      <p:sp>
        <p:nvSpPr>
          <p:cNvPr id="4" name="Slide Number Placeholder 3">
            <a:extLst>
              <a:ext uri="{FF2B5EF4-FFF2-40B4-BE49-F238E27FC236}">
                <a16:creationId xmlns:a16="http://schemas.microsoft.com/office/drawing/2014/main" id="{AD5ABD77-EBE2-5386-06B6-7CC422E72F01}"/>
              </a:ext>
            </a:extLst>
          </p:cNvPr>
          <p:cNvSpPr>
            <a:spLocks noGrp="1"/>
          </p:cNvSpPr>
          <p:nvPr>
            <p:ph type="sldNum" sz="quarter" idx="12"/>
          </p:nvPr>
        </p:nvSpPr>
        <p:spPr/>
        <p:txBody>
          <a:bodyPr/>
          <a:lstStyle/>
          <a:p>
            <a:fld id="{E6FE59FF-D9EB-D545-90E6-CE90D1694C9B}" type="slidenum">
              <a:rPr lang="en-US" smtClean="0"/>
              <a:pPr/>
              <a:t>22</a:t>
            </a:fld>
            <a:endParaRPr lang="en-US" dirty="0"/>
          </a:p>
        </p:txBody>
      </p:sp>
      <p:pic>
        <p:nvPicPr>
          <p:cNvPr id="6" name="Picture 5">
            <a:extLst>
              <a:ext uri="{FF2B5EF4-FFF2-40B4-BE49-F238E27FC236}">
                <a16:creationId xmlns:a16="http://schemas.microsoft.com/office/drawing/2014/main" id="{5DD47241-F288-21E8-88CB-A6F28FCB8960}"/>
              </a:ext>
            </a:extLst>
          </p:cNvPr>
          <p:cNvPicPr>
            <a:picLocks noChangeAspect="1"/>
          </p:cNvPicPr>
          <p:nvPr/>
        </p:nvPicPr>
        <p:blipFill>
          <a:blip r:embed="rId2"/>
          <a:srcRect/>
          <a:stretch/>
        </p:blipFill>
        <p:spPr>
          <a:xfrm>
            <a:off x="11138951" y="5285232"/>
            <a:ext cx="907896" cy="1039476"/>
          </a:xfrm>
          <a:prstGeom prst="rect">
            <a:avLst/>
          </a:prstGeom>
        </p:spPr>
      </p:pic>
      <p:pic>
        <p:nvPicPr>
          <p:cNvPr id="15" name="Picture 14" descr="Text&#10;&#10;Description automatically generated">
            <a:extLst>
              <a:ext uri="{FF2B5EF4-FFF2-40B4-BE49-F238E27FC236}">
                <a16:creationId xmlns:a16="http://schemas.microsoft.com/office/drawing/2014/main" id="{35DD216D-D3EE-5784-8FC2-949718DFAA74}"/>
              </a:ext>
            </a:extLst>
          </p:cNvPr>
          <p:cNvPicPr>
            <a:picLocks noChangeAspect="1"/>
          </p:cNvPicPr>
          <p:nvPr/>
        </p:nvPicPr>
        <p:blipFill rotWithShape="1">
          <a:blip r:embed="rId3"/>
          <a:srcRect l="4657" t="11123" r="4872" b="10465"/>
          <a:stretch/>
        </p:blipFill>
        <p:spPr>
          <a:xfrm>
            <a:off x="6425184" y="128017"/>
            <a:ext cx="4082926" cy="2283040"/>
          </a:xfrm>
          <a:prstGeom prst="rect">
            <a:avLst/>
          </a:prstGeom>
        </p:spPr>
      </p:pic>
      <p:pic>
        <p:nvPicPr>
          <p:cNvPr id="17" name="Picture 16" descr="Text&#10;&#10;Description automatically generated">
            <a:extLst>
              <a:ext uri="{FF2B5EF4-FFF2-40B4-BE49-F238E27FC236}">
                <a16:creationId xmlns:a16="http://schemas.microsoft.com/office/drawing/2014/main" id="{78964687-FC8C-4601-C956-A9B6FE1B830D}"/>
              </a:ext>
            </a:extLst>
          </p:cNvPr>
          <p:cNvPicPr>
            <a:picLocks noChangeAspect="1"/>
          </p:cNvPicPr>
          <p:nvPr/>
        </p:nvPicPr>
        <p:blipFill rotWithShape="1">
          <a:blip r:embed="rId4"/>
          <a:srcRect l="4820" t="6933" r="5142" b="7776"/>
          <a:stretch/>
        </p:blipFill>
        <p:spPr>
          <a:xfrm>
            <a:off x="6931152" y="2502618"/>
            <a:ext cx="3957475" cy="3888651"/>
          </a:xfrm>
          <a:prstGeom prst="rect">
            <a:avLst/>
          </a:prstGeom>
        </p:spPr>
      </p:pic>
      <p:pic>
        <p:nvPicPr>
          <p:cNvPr id="19" name="Picture 18" descr="Text&#10;&#10;Description automatically generated">
            <a:extLst>
              <a:ext uri="{FF2B5EF4-FFF2-40B4-BE49-F238E27FC236}">
                <a16:creationId xmlns:a16="http://schemas.microsoft.com/office/drawing/2014/main" id="{6D9B99B1-BFBB-8FCE-0F2E-D0786FAC5152}"/>
              </a:ext>
            </a:extLst>
          </p:cNvPr>
          <p:cNvPicPr>
            <a:picLocks noChangeAspect="1"/>
          </p:cNvPicPr>
          <p:nvPr/>
        </p:nvPicPr>
        <p:blipFill rotWithShape="1">
          <a:blip r:embed="rId5"/>
          <a:srcRect l="4819" t="7066" r="4600" b="5727"/>
          <a:stretch/>
        </p:blipFill>
        <p:spPr>
          <a:xfrm>
            <a:off x="11045389" y="4028893"/>
            <a:ext cx="1095020" cy="1039476"/>
          </a:xfrm>
          <a:prstGeom prst="rect">
            <a:avLst/>
          </a:prstGeom>
        </p:spPr>
      </p:pic>
    </p:spTree>
    <p:extLst>
      <p:ext uri="{BB962C8B-B14F-4D97-AF65-F5344CB8AC3E}">
        <p14:creationId xmlns:p14="http://schemas.microsoft.com/office/powerpoint/2010/main" val="33089213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6D162-3792-C1DD-3411-EEF61C233EC6}"/>
              </a:ext>
            </a:extLst>
          </p:cNvPr>
          <p:cNvSpPr>
            <a:spLocks noGrp="1"/>
          </p:cNvSpPr>
          <p:nvPr>
            <p:ph type="title"/>
          </p:nvPr>
        </p:nvSpPr>
        <p:spPr>
          <a:xfrm>
            <a:off x="238932" y="392724"/>
            <a:ext cx="5857068" cy="1325563"/>
          </a:xfrm>
        </p:spPr>
        <p:txBody>
          <a:bodyPr>
            <a:normAutofit fontScale="90000"/>
          </a:bodyPr>
          <a:lstStyle/>
          <a:p>
            <a:r>
              <a:rPr lang="en-US" dirty="0"/>
              <a:t>HDB Resale Flat Sales, Prices and Applications</a:t>
            </a:r>
          </a:p>
        </p:txBody>
      </p:sp>
      <p:sp>
        <p:nvSpPr>
          <p:cNvPr id="3" name="Content Placeholder 2">
            <a:extLst>
              <a:ext uri="{FF2B5EF4-FFF2-40B4-BE49-F238E27FC236}">
                <a16:creationId xmlns:a16="http://schemas.microsoft.com/office/drawing/2014/main" id="{F8F5BA37-534C-3525-8A90-76F4E0BE1FE1}"/>
              </a:ext>
            </a:extLst>
          </p:cNvPr>
          <p:cNvSpPr>
            <a:spLocks noGrp="1"/>
          </p:cNvSpPr>
          <p:nvPr>
            <p:ph idx="1"/>
          </p:nvPr>
        </p:nvSpPr>
        <p:spPr>
          <a:xfrm>
            <a:off x="238932" y="1853224"/>
            <a:ext cx="5857068" cy="4351338"/>
          </a:xfrm>
        </p:spPr>
        <p:txBody>
          <a:bodyPr/>
          <a:lstStyle/>
          <a:p>
            <a:pPr>
              <a:lnSpc>
                <a:spcPct val="100000"/>
              </a:lnSpc>
            </a:pPr>
            <a:r>
              <a:rPr lang="en-US" dirty="0"/>
              <a:t>The HDB Resale Flat Prices line chart was overlaid on the Flat Sales bar chart using the </a:t>
            </a:r>
            <a:r>
              <a:rPr lang="en-US" b="1" dirty="0" err="1"/>
              <a:t>Axes.twinx</a:t>
            </a:r>
            <a:r>
              <a:rPr lang="en-US" b="1" dirty="0"/>
              <a:t>()</a:t>
            </a:r>
            <a:r>
              <a:rPr lang="en-US" dirty="0"/>
              <a:t> function to indicate shared x-axes.</a:t>
            </a:r>
          </a:p>
        </p:txBody>
      </p:sp>
      <p:sp>
        <p:nvSpPr>
          <p:cNvPr id="4" name="Slide Number Placeholder 3">
            <a:extLst>
              <a:ext uri="{FF2B5EF4-FFF2-40B4-BE49-F238E27FC236}">
                <a16:creationId xmlns:a16="http://schemas.microsoft.com/office/drawing/2014/main" id="{AD5ABD77-EBE2-5386-06B6-7CC422E72F01}"/>
              </a:ext>
            </a:extLst>
          </p:cNvPr>
          <p:cNvSpPr>
            <a:spLocks noGrp="1"/>
          </p:cNvSpPr>
          <p:nvPr>
            <p:ph type="sldNum" sz="quarter" idx="12"/>
          </p:nvPr>
        </p:nvSpPr>
        <p:spPr/>
        <p:txBody>
          <a:bodyPr/>
          <a:lstStyle/>
          <a:p>
            <a:fld id="{E6FE59FF-D9EB-D545-90E6-CE90D1694C9B}" type="slidenum">
              <a:rPr lang="en-US" smtClean="0"/>
              <a:pPr/>
              <a:t>23</a:t>
            </a:fld>
            <a:endParaRPr lang="en-US" dirty="0"/>
          </a:p>
        </p:txBody>
      </p:sp>
      <p:pic>
        <p:nvPicPr>
          <p:cNvPr id="6" name="Picture 5">
            <a:extLst>
              <a:ext uri="{FF2B5EF4-FFF2-40B4-BE49-F238E27FC236}">
                <a16:creationId xmlns:a16="http://schemas.microsoft.com/office/drawing/2014/main" id="{5DD47241-F288-21E8-88CB-A6F28FCB8960}"/>
              </a:ext>
            </a:extLst>
          </p:cNvPr>
          <p:cNvPicPr>
            <a:picLocks noChangeAspect="1"/>
          </p:cNvPicPr>
          <p:nvPr/>
        </p:nvPicPr>
        <p:blipFill>
          <a:blip r:embed="rId2"/>
          <a:srcRect/>
          <a:stretch/>
        </p:blipFill>
        <p:spPr>
          <a:xfrm>
            <a:off x="11138951" y="5285232"/>
            <a:ext cx="907896" cy="1039476"/>
          </a:xfrm>
          <a:prstGeom prst="rect">
            <a:avLst/>
          </a:prstGeom>
        </p:spPr>
      </p:pic>
      <p:pic>
        <p:nvPicPr>
          <p:cNvPr id="19" name="Picture 18" descr="Text&#10;&#10;Description automatically generated">
            <a:extLst>
              <a:ext uri="{FF2B5EF4-FFF2-40B4-BE49-F238E27FC236}">
                <a16:creationId xmlns:a16="http://schemas.microsoft.com/office/drawing/2014/main" id="{6D9B99B1-BFBB-8FCE-0F2E-D0786FAC5152}"/>
              </a:ext>
            </a:extLst>
          </p:cNvPr>
          <p:cNvPicPr>
            <a:picLocks noChangeAspect="1"/>
          </p:cNvPicPr>
          <p:nvPr/>
        </p:nvPicPr>
        <p:blipFill rotWithShape="1">
          <a:blip r:embed="rId3"/>
          <a:srcRect l="4819" t="7067" r="5413" b="6777"/>
          <a:stretch/>
        </p:blipFill>
        <p:spPr>
          <a:xfrm>
            <a:off x="6096000" y="222043"/>
            <a:ext cx="5108699" cy="4834589"/>
          </a:xfrm>
          <a:prstGeom prst="rect">
            <a:avLst/>
          </a:prstGeom>
        </p:spPr>
      </p:pic>
    </p:spTree>
    <p:extLst>
      <p:ext uri="{BB962C8B-B14F-4D97-AF65-F5344CB8AC3E}">
        <p14:creationId xmlns:p14="http://schemas.microsoft.com/office/powerpoint/2010/main" val="41067223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6D162-3792-C1DD-3411-EEF61C233EC6}"/>
              </a:ext>
            </a:extLst>
          </p:cNvPr>
          <p:cNvSpPr>
            <a:spLocks noGrp="1"/>
          </p:cNvSpPr>
          <p:nvPr>
            <p:ph type="title"/>
          </p:nvPr>
        </p:nvSpPr>
        <p:spPr>
          <a:xfrm>
            <a:off x="238932" y="392724"/>
            <a:ext cx="5857068" cy="1325563"/>
          </a:xfrm>
        </p:spPr>
        <p:txBody>
          <a:bodyPr/>
          <a:lstStyle/>
          <a:p>
            <a:r>
              <a:rPr lang="en-US" dirty="0"/>
              <a:t>HDB Resale Flat Sales and Applications</a:t>
            </a:r>
          </a:p>
        </p:txBody>
      </p:sp>
      <p:sp>
        <p:nvSpPr>
          <p:cNvPr id="3" name="Content Placeholder 2">
            <a:extLst>
              <a:ext uri="{FF2B5EF4-FFF2-40B4-BE49-F238E27FC236}">
                <a16:creationId xmlns:a16="http://schemas.microsoft.com/office/drawing/2014/main" id="{F8F5BA37-534C-3525-8A90-76F4E0BE1FE1}"/>
              </a:ext>
            </a:extLst>
          </p:cNvPr>
          <p:cNvSpPr>
            <a:spLocks noGrp="1"/>
          </p:cNvSpPr>
          <p:nvPr>
            <p:ph idx="1"/>
          </p:nvPr>
        </p:nvSpPr>
        <p:spPr>
          <a:xfrm>
            <a:off x="238932" y="1853224"/>
            <a:ext cx="5857068" cy="4351338"/>
          </a:xfrm>
        </p:spPr>
        <p:txBody>
          <a:bodyPr>
            <a:normAutofit fontScale="85000" lnSpcReduction="20000"/>
          </a:bodyPr>
          <a:lstStyle/>
          <a:p>
            <a:pPr>
              <a:lnSpc>
                <a:spcPct val="110000"/>
              </a:lnSpc>
            </a:pPr>
            <a:r>
              <a:rPr lang="en-US" dirty="0"/>
              <a:t>HDB Resale Flat Applications started </a:t>
            </a:r>
            <a:r>
              <a:rPr lang="en-US" b="1" dirty="0"/>
              <a:t>exceeding the number of sold flats from 2016</a:t>
            </a:r>
            <a:r>
              <a:rPr lang="en-US" dirty="0"/>
              <a:t>, which meant that </a:t>
            </a:r>
            <a:r>
              <a:rPr lang="en-US" b="1" dirty="0"/>
              <a:t>demand exceeded supply</a:t>
            </a:r>
            <a:endParaRPr lang="en-US" dirty="0"/>
          </a:p>
          <a:p>
            <a:pPr>
              <a:lnSpc>
                <a:spcPct val="110000"/>
              </a:lnSpc>
            </a:pPr>
            <a:r>
              <a:rPr lang="en-US" dirty="0"/>
              <a:t>However, it can be inferred that </a:t>
            </a:r>
            <a:r>
              <a:rPr lang="en-US" b="1" dirty="0"/>
              <a:t>excess demand from 2020 drove prices to increase at a higher rate than before</a:t>
            </a:r>
            <a:endParaRPr lang="en-US" dirty="0"/>
          </a:p>
          <a:p>
            <a:pPr>
              <a:lnSpc>
                <a:spcPct val="110000"/>
              </a:lnSpc>
            </a:pPr>
            <a:r>
              <a:rPr lang="en-US" dirty="0"/>
              <a:t>This was </a:t>
            </a:r>
            <a:r>
              <a:rPr lang="en-US" b="1" dirty="0"/>
              <a:t>despite increased sales in 2021</a:t>
            </a:r>
            <a:endParaRPr lang="en-US" dirty="0"/>
          </a:p>
          <a:p>
            <a:pPr>
              <a:lnSpc>
                <a:spcPct val="110000"/>
              </a:lnSpc>
            </a:pPr>
            <a:r>
              <a:rPr lang="en-US" dirty="0"/>
              <a:t>Even with </a:t>
            </a:r>
            <a:r>
              <a:rPr lang="en-US" b="1" dirty="0"/>
              <a:t>decreased sales in 2022, prices continued to rise</a:t>
            </a:r>
            <a:endParaRPr lang="en-US" dirty="0"/>
          </a:p>
        </p:txBody>
      </p:sp>
      <p:sp>
        <p:nvSpPr>
          <p:cNvPr id="4" name="Slide Number Placeholder 3">
            <a:extLst>
              <a:ext uri="{FF2B5EF4-FFF2-40B4-BE49-F238E27FC236}">
                <a16:creationId xmlns:a16="http://schemas.microsoft.com/office/drawing/2014/main" id="{AD5ABD77-EBE2-5386-06B6-7CC422E72F01}"/>
              </a:ext>
            </a:extLst>
          </p:cNvPr>
          <p:cNvSpPr>
            <a:spLocks noGrp="1"/>
          </p:cNvSpPr>
          <p:nvPr>
            <p:ph type="sldNum" sz="quarter" idx="12"/>
          </p:nvPr>
        </p:nvSpPr>
        <p:spPr/>
        <p:txBody>
          <a:bodyPr/>
          <a:lstStyle/>
          <a:p>
            <a:fld id="{E6FE59FF-D9EB-D545-90E6-CE90D1694C9B}" type="slidenum">
              <a:rPr lang="en-US" smtClean="0"/>
              <a:pPr/>
              <a:t>24</a:t>
            </a:fld>
            <a:endParaRPr lang="en-US" dirty="0"/>
          </a:p>
        </p:txBody>
      </p:sp>
      <p:pic>
        <p:nvPicPr>
          <p:cNvPr id="6" name="Picture 5">
            <a:extLst>
              <a:ext uri="{FF2B5EF4-FFF2-40B4-BE49-F238E27FC236}">
                <a16:creationId xmlns:a16="http://schemas.microsoft.com/office/drawing/2014/main" id="{5DD47241-F288-21E8-88CB-A6F28FCB8960}"/>
              </a:ext>
            </a:extLst>
          </p:cNvPr>
          <p:cNvPicPr>
            <a:picLocks noChangeAspect="1"/>
          </p:cNvPicPr>
          <p:nvPr/>
        </p:nvPicPr>
        <p:blipFill>
          <a:blip r:embed="rId2"/>
          <a:srcRect/>
          <a:stretch/>
        </p:blipFill>
        <p:spPr>
          <a:xfrm>
            <a:off x="6521512" y="180961"/>
            <a:ext cx="5390017" cy="6171178"/>
          </a:xfrm>
          <a:prstGeom prst="rect">
            <a:avLst/>
          </a:prstGeom>
        </p:spPr>
      </p:pic>
    </p:spTree>
    <p:extLst>
      <p:ext uri="{BB962C8B-B14F-4D97-AF65-F5344CB8AC3E}">
        <p14:creationId xmlns:p14="http://schemas.microsoft.com/office/powerpoint/2010/main" val="18639075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BBA12-6E02-21FB-9470-5A7FAEEDC054}"/>
              </a:ext>
            </a:extLst>
          </p:cNvPr>
          <p:cNvSpPr>
            <a:spLocks noGrp="1"/>
          </p:cNvSpPr>
          <p:nvPr>
            <p:ph type="title"/>
          </p:nvPr>
        </p:nvSpPr>
        <p:spPr>
          <a:xfrm>
            <a:off x="838200" y="365125"/>
            <a:ext cx="4245244" cy="1325563"/>
          </a:xfrm>
        </p:spPr>
        <p:txBody>
          <a:bodyPr>
            <a:noAutofit/>
          </a:bodyPr>
          <a:lstStyle/>
          <a:p>
            <a:r>
              <a:rPr lang="en-US" sz="3600" dirty="0"/>
              <a:t>HDB Resale Flat Prices and Price Index</a:t>
            </a:r>
          </a:p>
        </p:txBody>
      </p:sp>
      <p:sp>
        <p:nvSpPr>
          <p:cNvPr id="3" name="Content Placeholder 2">
            <a:extLst>
              <a:ext uri="{FF2B5EF4-FFF2-40B4-BE49-F238E27FC236}">
                <a16:creationId xmlns:a16="http://schemas.microsoft.com/office/drawing/2014/main" id="{CE84337D-3D74-248F-711D-B55D3962994C}"/>
              </a:ext>
            </a:extLst>
          </p:cNvPr>
          <p:cNvSpPr>
            <a:spLocks noGrp="1"/>
          </p:cNvSpPr>
          <p:nvPr>
            <p:ph idx="1"/>
          </p:nvPr>
        </p:nvSpPr>
        <p:spPr>
          <a:xfrm>
            <a:off x="838200" y="1825625"/>
            <a:ext cx="4245244" cy="4351338"/>
          </a:xfrm>
        </p:spPr>
        <p:txBody>
          <a:bodyPr/>
          <a:lstStyle/>
          <a:p>
            <a:pPr>
              <a:lnSpc>
                <a:spcPct val="100000"/>
              </a:lnSpc>
            </a:pPr>
            <a:r>
              <a:rPr lang="en-US" dirty="0"/>
              <a:t>The HDB Resale Flat Prices dataset was used to create a </a:t>
            </a:r>
            <a:r>
              <a:rPr lang="en-US" b="1" dirty="0"/>
              <a:t>line chart</a:t>
            </a:r>
            <a:r>
              <a:rPr lang="en-US" dirty="0"/>
              <a:t> of median prices by years</a:t>
            </a:r>
          </a:p>
        </p:txBody>
      </p:sp>
      <p:sp>
        <p:nvSpPr>
          <p:cNvPr id="4" name="Slide Number Placeholder 3">
            <a:extLst>
              <a:ext uri="{FF2B5EF4-FFF2-40B4-BE49-F238E27FC236}">
                <a16:creationId xmlns:a16="http://schemas.microsoft.com/office/drawing/2014/main" id="{D79CC5E2-9BD9-56C9-BCE1-07015755B40D}"/>
              </a:ext>
            </a:extLst>
          </p:cNvPr>
          <p:cNvSpPr>
            <a:spLocks noGrp="1"/>
          </p:cNvSpPr>
          <p:nvPr>
            <p:ph type="sldNum" sz="quarter" idx="12"/>
          </p:nvPr>
        </p:nvSpPr>
        <p:spPr/>
        <p:txBody>
          <a:bodyPr/>
          <a:lstStyle/>
          <a:p>
            <a:fld id="{E6FE59FF-D9EB-D545-90E6-CE90D1694C9B}" type="slidenum">
              <a:rPr lang="en-US" smtClean="0"/>
              <a:pPr/>
              <a:t>25</a:t>
            </a:fld>
            <a:endParaRPr lang="en-US" dirty="0"/>
          </a:p>
        </p:txBody>
      </p:sp>
      <p:pic>
        <p:nvPicPr>
          <p:cNvPr id="5" name="Picture 4">
            <a:extLst>
              <a:ext uri="{FF2B5EF4-FFF2-40B4-BE49-F238E27FC236}">
                <a16:creationId xmlns:a16="http://schemas.microsoft.com/office/drawing/2014/main" id="{E7EABACD-2C7E-DE0C-5F10-F1CFD4A048FF}"/>
              </a:ext>
            </a:extLst>
          </p:cNvPr>
          <p:cNvPicPr>
            <a:picLocks noChangeAspect="1"/>
          </p:cNvPicPr>
          <p:nvPr/>
        </p:nvPicPr>
        <p:blipFill>
          <a:blip r:embed="rId2"/>
          <a:srcRect/>
          <a:stretch/>
        </p:blipFill>
        <p:spPr>
          <a:xfrm>
            <a:off x="11077553" y="5596128"/>
            <a:ext cx="1047094" cy="783602"/>
          </a:xfrm>
          <a:prstGeom prst="rect">
            <a:avLst/>
          </a:prstGeom>
        </p:spPr>
      </p:pic>
      <p:pic>
        <p:nvPicPr>
          <p:cNvPr id="7" name="Picture 6" descr="Text&#10;&#10;Description automatically generated">
            <a:extLst>
              <a:ext uri="{FF2B5EF4-FFF2-40B4-BE49-F238E27FC236}">
                <a16:creationId xmlns:a16="http://schemas.microsoft.com/office/drawing/2014/main" id="{FA9FA39A-6099-3A2E-467E-A76FB4C216C7}"/>
              </a:ext>
            </a:extLst>
          </p:cNvPr>
          <p:cNvPicPr>
            <a:picLocks noChangeAspect="1"/>
          </p:cNvPicPr>
          <p:nvPr/>
        </p:nvPicPr>
        <p:blipFill rotWithShape="1">
          <a:blip r:embed="rId3"/>
          <a:srcRect l="5094" t="6267" r="4986" b="5324"/>
          <a:stretch/>
        </p:blipFill>
        <p:spPr>
          <a:xfrm>
            <a:off x="5806440" y="316623"/>
            <a:ext cx="5102352" cy="6063107"/>
          </a:xfrm>
          <a:prstGeom prst="rect">
            <a:avLst/>
          </a:prstGeom>
        </p:spPr>
      </p:pic>
      <p:pic>
        <p:nvPicPr>
          <p:cNvPr id="9" name="Picture 8" descr="Text&#10;&#10;Description automatically generated">
            <a:extLst>
              <a:ext uri="{FF2B5EF4-FFF2-40B4-BE49-F238E27FC236}">
                <a16:creationId xmlns:a16="http://schemas.microsoft.com/office/drawing/2014/main" id="{F73F1F1C-FF98-CA54-87EC-E4AEF30C3D2B}"/>
              </a:ext>
            </a:extLst>
          </p:cNvPr>
          <p:cNvPicPr>
            <a:picLocks noChangeAspect="1"/>
          </p:cNvPicPr>
          <p:nvPr/>
        </p:nvPicPr>
        <p:blipFill rotWithShape="1">
          <a:blip r:embed="rId4"/>
          <a:srcRect l="5410" t="8741" r="5296" b="8151"/>
          <a:stretch/>
        </p:blipFill>
        <p:spPr>
          <a:xfrm>
            <a:off x="11066176" y="4461196"/>
            <a:ext cx="1069848" cy="871101"/>
          </a:xfrm>
          <a:prstGeom prst="rect">
            <a:avLst/>
          </a:prstGeom>
        </p:spPr>
      </p:pic>
    </p:spTree>
    <p:extLst>
      <p:ext uri="{BB962C8B-B14F-4D97-AF65-F5344CB8AC3E}">
        <p14:creationId xmlns:p14="http://schemas.microsoft.com/office/powerpoint/2010/main" val="26380414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BBA12-6E02-21FB-9470-5A7FAEEDC054}"/>
              </a:ext>
            </a:extLst>
          </p:cNvPr>
          <p:cNvSpPr>
            <a:spLocks noGrp="1"/>
          </p:cNvSpPr>
          <p:nvPr>
            <p:ph type="title"/>
          </p:nvPr>
        </p:nvSpPr>
        <p:spPr>
          <a:xfrm>
            <a:off x="838200" y="365125"/>
            <a:ext cx="4245244" cy="1325563"/>
          </a:xfrm>
        </p:spPr>
        <p:txBody>
          <a:bodyPr>
            <a:noAutofit/>
          </a:bodyPr>
          <a:lstStyle/>
          <a:p>
            <a:r>
              <a:rPr lang="en-US" sz="3600" dirty="0"/>
              <a:t>HDB Resale Flat Prices and Price Index</a:t>
            </a:r>
          </a:p>
        </p:txBody>
      </p:sp>
      <p:sp>
        <p:nvSpPr>
          <p:cNvPr id="3" name="Content Placeholder 2">
            <a:extLst>
              <a:ext uri="{FF2B5EF4-FFF2-40B4-BE49-F238E27FC236}">
                <a16:creationId xmlns:a16="http://schemas.microsoft.com/office/drawing/2014/main" id="{CE84337D-3D74-248F-711D-B55D3962994C}"/>
              </a:ext>
            </a:extLst>
          </p:cNvPr>
          <p:cNvSpPr>
            <a:spLocks noGrp="1"/>
          </p:cNvSpPr>
          <p:nvPr>
            <p:ph idx="1"/>
          </p:nvPr>
        </p:nvSpPr>
        <p:spPr>
          <a:xfrm>
            <a:off x="838199" y="1825625"/>
            <a:ext cx="5102353" cy="4351338"/>
          </a:xfrm>
        </p:spPr>
        <p:txBody>
          <a:bodyPr>
            <a:normAutofit fontScale="92500" lnSpcReduction="10000"/>
          </a:bodyPr>
          <a:lstStyle/>
          <a:p>
            <a:pPr>
              <a:lnSpc>
                <a:spcPct val="120000"/>
              </a:lnSpc>
            </a:pPr>
            <a:r>
              <a:rPr lang="en-US" sz="2000" dirty="0"/>
              <a:t>The HDB Resale Price Index dataset was used to create a </a:t>
            </a:r>
            <a:r>
              <a:rPr lang="en-US" sz="2000" b="1" dirty="0"/>
              <a:t>scatterplot </a:t>
            </a:r>
            <a:r>
              <a:rPr lang="en-US" sz="2000" dirty="0"/>
              <a:t>of price indices by years</a:t>
            </a:r>
          </a:p>
          <a:p>
            <a:pPr lvl="1">
              <a:lnSpc>
                <a:spcPct val="120000"/>
              </a:lnSpc>
            </a:pPr>
            <a:r>
              <a:rPr lang="en-US" sz="1600" dirty="0"/>
              <a:t>The indices were collected per quarter and so a </a:t>
            </a:r>
            <a:r>
              <a:rPr lang="en-US" sz="1600" b="1" dirty="0"/>
              <a:t>new array (‘</a:t>
            </a:r>
            <a:r>
              <a:rPr lang="en-US" sz="1600" b="1" dirty="0" err="1"/>
              <a:t>year_mean_index</a:t>
            </a:r>
            <a:r>
              <a:rPr lang="en-US" sz="1600" b="1" dirty="0"/>
              <a:t>’) was created</a:t>
            </a:r>
            <a:r>
              <a:rPr lang="en-US" sz="1600" dirty="0"/>
              <a:t> </a:t>
            </a:r>
            <a:r>
              <a:rPr lang="en-US" sz="1600" b="1" dirty="0"/>
              <a:t>using the </a:t>
            </a:r>
            <a:r>
              <a:rPr lang="en-US" sz="1600" b="1" dirty="0" err="1"/>
              <a:t>np.unique</a:t>
            </a:r>
            <a:r>
              <a:rPr lang="en-US" sz="1600" b="1" dirty="0"/>
              <a:t>(), </a:t>
            </a:r>
            <a:r>
              <a:rPr lang="en-US" sz="1600" b="1" dirty="0" err="1"/>
              <a:t>np.mean</a:t>
            </a:r>
            <a:r>
              <a:rPr lang="en-US" sz="1600" b="1" dirty="0"/>
              <a:t>() and zip() functions </a:t>
            </a:r>
            <a:r>
              <a:rPr lang="en-US" sz="1600" dirty="0"/>
              <a:t>for use in creating the scatterplot</a:t>
            </a:r>
          </a:p>
          <a:p>
            <a:pPr lvl="1">
              <a:lnSpc>
                <a:spcPct val="120000"/>
              </a:lnSpc>
            </a:pPr>
            <a:r>
              <a:rPr lang="en-US" sz="1600" dirty="0"/>
              <a:t>The </a:t>
            </a:r>
            <a:r>
              <a:rPr lang="en-US" sz="1600" b="1" dirty="0" err="1"/>
              <a:t>colours</a:t>
            </a:r>
            <a:r>
              <a:rPr lang="en-US" sz="1600" b="1" dirty="0"/>
              <a:t> of the scatterplot </a:t>
            </a:r>
            <a:r>
              <a:rPr lang="en-US" sz="1600" dirty="0"/>
              <a:t>were defined by the </a:t>
            </a:r>
            <a:r>
              <a:rPr lang="en-US" sz="1600" b="1" dirty="0"/>
              <a:t>values of the calculated mean indices</a:t>
            </a:r>
          </a:p>
          <a:p>
            <a:pPr lvl="1">
              <a:lnSpc>
                <a:spcPct val="120000"/>
              </a:lnSpc>
            </a:pPr>
            <a:r>
              <a:rPr lang="en-US" sz="1600" dirty="0"/>
              <a:t>The </a:t>
            </a:r>
            <a:r>
              <a:rPr lang="en-US" sz="1600" b="1" dirty="0"/>
              <a:t>size of each point </a:t>
            </a:r>
            <a:r>
              <a:rPr lang="en-US" sz="1600" dirty="0"/>
              <a:t>was defined by the </a:t>
            </a:r>
            <a:r>
              <a:rPr lang="en-US" sz="1600" b="1" dirty="0"/>
              <a:t>values of the calculated mean indices </a:t>
            </a:r>
            <a:r>
              <a:rPr lang="en-US" sz="1600" dirty="0"/>
              <a:t>with </a:t>
            </a:r>
            <a:r>
              <a:rPr lang="en-US" sz="1600" b="1" dirty="0"/>
              <a:t>0 to 0.15 point radii</a:t>
            </a:r>
            <a:endParaRPr lang="en-US" sz="1600" dirty="0"/>
          </a:p>
          <a:p>
            <a:pPr>
              <a:lnSpc>
                <a:spcPct val="120000"/>
              </a:lnSpc>
            </a:pPr>
            <a:r>
              <a:rPr lang="en-US" sz="2000" dirty="0"/>
              <a:t>The scatterplot as overlaid over the line chart using the </a:t>
            </a:r>
            <a:r>
              <a:rPr lang="en-US" sz="2000" b="1" dirty="0" err="1"/>
              <a:t>Axes.twinx</a:t>
            </a:r>
            <a:r>
              <a:rPr lang="en-US" sz="2000" b="1" dirty="0"/>
              <a:t>() function</a:t>
            </a:r>
            <a:endParaRPr lang="en-US" sz="2000" dirty="0"/>
          </a:p>
        </p:txBody>
      </p:sp>
      <p:sp>
        <p:nvSpPr>
          <p:cNvPr id="4" name="Slide Number Placeholder 3">
            <a:extLst>
              <a:ext uri="{FF2B5EF4-FFF2-40B4-BE49-F238E27FC236}">
                <a16:creationId xmlns:a16="http://schemas.microsoft.com/office/drawing/2014/main" id="{D79CC5E2-9BD9-56C9-BCE1-07015755B40D}"/>
              </a:ext>
            </a:extLst>
          </p:cNvPr>
          <p:cNvSpPr>
            <a:spLocks noGrp="1"/>
          </p:cNvSpPr>
          <p:nvPr>
            <p:ph type="sldNum" sz="quarter" idx="12"/>
          </p:nvPr>
        </p:nvSpPr>
        <p:spPr/>
        <p:txBody>
          <a:bodyPr/>
          <a:lstStyle/>
          <a:p>
            <a:fld id="{E6FE59FF-D9EB-D545-90E6-CE90D1694C9B}" type="slidenum">
              <a:rPr lang="en-US" smtClean="0"/>
              <a:pPr/>
              <a:t>26</a:t>
            </a:fld>
            <a:endParaRPr lang="en-US" dirty="0"/>
          </a:p>
        </p:txBody>
      </p:sp>
      <p:pic>
        <p:nvPicPr>
          <p:cNvPr id="5" name="Picture 4">
            <a:extLst>
              <a:ext uri="{FF2B5EF4-FFF2-40B4-BE49-F238E27FC236}">
                <a16:creationId xmlns:a16="http://schemas.microsoft.com/office/drawing/2014/main" id="{E7EABACD-2C7E-DE0C-5F10-F1CFD4A048FF}"/>
              </a:ext>
            </a:extLst>
          </p:cNvPr>
          <p:cNvPicPr>
            <a:picLocks noChangeAspect="1"/>
          </p:cNvPicPr>
          <p:nvPr/>
        </p:nvPicPr>
        <p:blipFill>
          <a:blip r:embed="rId2"/>
          <a:srcRect/>
          <a:stretch/>
        </p:blipFill>
        <p:spPr>
          <a:xfrm>
            <a:off x="11077553" y="5596128"/>
            <a:ext cx="1047094" cy="783602"/>
          </a:xfrm>
          <a:prstGeom prst="rect">
            <a:avLst/>
          </a:prstGeom>
        </p:spPr>
      </p:pic>
      <p:pic>
        <p:nvPicPr>
          <p:cNvPr id="9" name="Picture 8" descr="Text&#10;&#10;Description automatically generated">
            <a:extLst>
              <a:ext uri="{FF2B5EF4-FFF2-40B4-BE49-F238E27FC236}">
                <a16:creationId xmlns:a16="http://schemas.microsoft.com/office/drawing/2014/main" id="{F73F1F1C-FF98-CA54-87EC-E4AEF30C3D2B}"/>
              </a:ext>
            </a:extLst>
          </p:cNvPr>
          <p:cNvPicPr>
            <a:picLocks noChangeAspect="1"/>
          </p:cNvPicPr>
          <p:nvPr/>
        </p:nvPicPr>
        <p:blipFill rotWithShape="1">
          <a:blip r:embed="rId3"/>
          <a:srcRect l="5410" t="8741" r="5296" b="8151"/>
          <a:stretch/>
        </p:blipFill>
        <p:spPr>
          <a:xfrm>
            <a:off x="6251448" y="806794"/>
            <a:ext cx="5516520" cy="4491709"/>
          </a:xfrm>
          <a:prstGeom prst="rect">
            <a:avLst/>
          </a:prstGeom>
        </p:spPr>
      </p:pic>
    </p:spTree>
    <p:extLst>
      <p:ext uri="{BB962C8B-B14F-4D97-AF65-F5344CB8AC3E}">
        <p14:creationId xmlns:p14="http://schemas.microsoft.com/office/powerpoint/2010/main" val="15597758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BBA12-6E02-21FB-9470-5A7FAEEDC054}"/>
              </a:ext>
            </a:extLst>
          </p:cNvPr>
          <p:cNvSpPr>
            <a:spLocks noGrp="1"/>
          </p:cNvSpPr>
          <p:nvPr>
            <p:ph type="title"/>
          </p:nvPr>
        </p:nvSpPr>
        <p:spPr>
          <a:xfrm>
            <a:off x="838200" y="365125"/>
            <a:ext cx="4245244" cy="1325563"/>
          </a:xfrm>
        </p:spPr>
        <p:txBody>
          <a:bodyPr>
            <a:noAutofit/>
          </a:bodyPr>
          <a:lstStyle/>
          <a:p>
            <a:r>
              <a:rPr lang="en-US" sz="3600" dirty="0"/>
              <a:t>HDB Resale Flat Prices and Price Index</a:t>
            </a:r>
          </a:p>
        </p:txBody>
      </p:sp>
      <p:sp>
        <p:nvSpPr>
          <p:cNvPr id="3" name="Content Placeholder 2">
            <a:extLst>
              <a:ext uri="{FF2B5EF4-FFF2-40B4-BE49-F238E27FC236}">
                <a16:creationId xmlns:a16="http://schemas.microsoft.com/office/drawing/2014/main" id="{CE84337D-3D74-248F-711D-B55D3962994C}"/>
              </a:ext>
            </a:extLst>
          </p:cNvPr>
          <p:cNvSpPr>
            <a:spLocks noGrp="1"/>
          </p:cNvSpPr>
          <p:nvPr>
            <p:ph idx="1"/>
          </p:nvPr>
        </p:nvSpPr>
        <p:spPr>
          <a:xfrm>
            <a:off x="838200" y="1825625"/>
            <a:ext cx="4456176" cy="4351338"/>
          </a:xfrm>
        </p:spPr>
        <p:txBody>
          <a:bodyPr>
            <a:normAutofit fontScale="92500"/>
          </a:bodyPr>
          <a:lstStyle/>
          <a:p>
            <a:pPr>
              <a:lnSpc>
                <a:spcPct val="100000"/>
              </a:lnSpc>
            </a:pPr>
            <a:r>
              <a:rPr lang="en-US" sz="1400" dirty="0"/>
              <a:t>Firstly, </a:t>
            </a:r>
            <a:r>
              <a:rPr lang="en-US" sz="1400" b="1" dirty="0"/>
              <a:t>the resale price index and line plot of the median HDB resale flat prices show a similar trend </a:t>
            </a:r>
            <a:r>
              <a:rPr lang="en-US" sz="1400" dirty="0"/>
              <a:t>where there was a dip in 2019, a slight increase in 2020 and then a sharp rise in 2021, which motivated the first introduction of property cooling measures in December 2021.</a:t>
            </a:r>
          </a:p>
          <a:p>
            <a:pPr lvl="1">
              <a:lnSpc>
                <a:spcPct val="100000"/>
              </a:lnSpc>
            </a:pPr>
            <a:r>
              <a:rPr lang="en-US" sz="1200" dirty="0"/>
              <a:t>The dip in 2019 could be due to </a:t>
            </a:r>
            <a:r>
              <a:rPr lang="en-US" sz="1200" dirty="0">
                <a:hlinkClick r:id="rId2"/>
              </a:rPr>
              <a:t>competition from new launches of HDB and private residences</a:t>
            </a:r>
            <a:r>
              <a:rPr lang="en-US" sz="1200" dirty="0"/>
              <a:t> followed by the subsequent jumps in 2020 and 2021 when the COVID-19 pandemic hit and </a:t>
            </a:r>
            <a:r>
              <a:rPr lang="en-US" sz="1200" dirty="0">
                <a:hlinkClick r:id="rId3"/>
              </a:rPr>
              <a:t>many wanted to move out of their family homes as soon as possible</a:t>
            </a:r>
            <a:r>
              <a:rPr lang="en-US" sz="1200" dirty="0"/>
              <a:t>.</a:t>
            </a:r>
          </a:p>
          <a:p>
            <a:pPr>
              <a:lnSpc>
                <a:spcPct val="100000"/>
              </a:lnSpc>
            </a:pPr>
            <a:r>
              <a:rPr lang="en-US" sz="1400" dirty="0"/>
              <a:t>Nevertheless, while the absolute median prices for HDB resale flats have been falling since September 2022 (see slide 17), </a:t>
            </a:r>
            <a:r>
              <a:rPr lang="en-US" sz="1400" b="1" dirty="0"/>
              <a:t>the resale price index, which accounts for the varying factors influencing resale flat prices, shows that HDB resale flat prices have increased further from 2021 to 2022</a:t>
            </a:r>
            <a:r>
              <a:rPr lang="en-US" sz="1400" dirty="0"/>
              <a:t>, despite the </a:t>
            </a:r>
            <a:r>
              <a:rPr lang="en-US" sz="1400" b="1" dirty="0"/>
              <a:t>increase relatively lesser than from 2020 to 2021</a:t>
            </a:r>
            <a:r>
              <a:rPr lang="en-US" sz="1400" dirty="0"/>
              <a:t>. </a:t>
            </a:r>
          </a:p>
          <a:p>
            <a:pPr lvl="1">
              <a:lnSpc>
                <a:spcPct val="100000"/>
              </a:lnSpc>
            </a:pPr>
            <a:r>
              <a:rPr lang="en-US" sz="1200" dirty="0"/>
              <a:t>The decrease in rate of increase in HDB resale flat prices could also be a result of the October 2022 property cooling measures.</a:t>
            </a:r>
          </a:p>
        </p:txBody>
      </p:sp>
      <p:sp>
        <p:nvSpPr>
          <p:cNvPr id="4" name="Slide Number Placeholder 3">
            <a:extLst>
              <a:ext uri="{FF2B5EF4-FFF2-40B4-BE49-F238E27FC236}">
                <a16:creationId xmlns:a16="http://schemas.microsoft.com/office/drawing/2014/main" id="{D79CC5E2-9BD9-56C9-BCE1-07015755B40D}"/>
              </a:ext>
            </a:extLst>
          </p:cNvPr>
          <p:cNvSpPr>
            <a:spLocks noGrp="1"/>
          </p:cNvSpPr>
          <p:nvPr>
            <p:ph type="sldNum" sz="quarter" idx="12"/>
          </p:nvPr>
        </p:nvSpPr>
        <p:spPr/>
        <p:txBody>
          <a:bodyPr/>
          <a:lstStyle/>
          <a:p>
            <a:fld id="{E6FE59FF-D9EB-D545-90E6-CE90D1694C9B}" type="slidenum">
              <a:rPr lang="en-US" smtClean="0"/>
              <a:pPr/>
              <a:t>27</a:t>
            </a:fld>
            <a:endParaRPr lang="en-US" dirty="0"/>
          </a:p>
        </p:txBody>
      </p:sp>
      <p:pic>
        <p:nvPicPr>
          <p:cNvPr id="5" name="Picture 4">
            <a:extLst>
              <a:ext uri="{FF2B5EF4-FFF2-40B4-BE49-F238E27FC236}">
                <a16:creationId xmlns:a16="http://schemas.microsoft.com/office/drawing/2014/main" id="{E7EABACD-2C7E-DE0C-5F10-F1CFD4A048FF}"/>
              </a:ext>
            </a:extLst>
          </p:cNvPr>
          <p:cNvPicPr>
            <a:picLocks noChangeAspect="1"/>
          </p:cNvPicPr>
          <p:nvPr/>
        </p:nvPicPr>
        <p:blipFill>
          <a:blip r:embed="rId4"/>
          <a:srcRect/>
          <a:stretch/>
        </p:blipFill>
        <p:spPr>
          <a:xfrm>
            <a:off x="5381670" y="981189"/>
            <a:ext cx="6541809" cy="4895621"/>
          </a:xfrm>
          <a:prstGeom prst="rect">
            <a:avLst/>
          </a:prstGeom>
        </p:spPr>
      </p:pic>
    </p:spTree>
    <p:extLst>
      <p:ext uri="{BB962C8B-B14F-4D97-AF65-F5344CB8AC3E}">
        <p14:creationId xmlns:p14="http://schemas.microsoft.com/office/powerpoint/2010/main" val="15256099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B782B-6B1F-16F5-7582-475E887D20D9}"/>
              </a:ext>
            </a:extLst>
          </p:cNvPr>
          <p:cNvSpPr>
            <a:spLocks noGrp="1"/>
          </p:cNvSpPr>
          <p:nvPr>
            <p:ph type="title"/>
          </p:nvPr>
        </p:nvSpPr>
        <p:spPr>
          <a:xfrm>
            <a:off x="838199" y="365125"/>
            <a:ext cx="5066655" cy="1325563"/>
          </a:xfrm>
        </p:spPr>
        <p:txBody>
          <a:bodyPr/>
          <a:lstStyle/>
          <a:p>
            <a:r>
              <a:rPr lang="en-US" dirty="0"/>
              <a:t>Completion Status of New HDB Flats </a:t>
            </a:r>
          </a:p>
        </p:txBody>
      </p:sp>
      <p:sp>
        <p:nvSpPr>
          <p:cNvPr id="3" name="Content Placeholder 2">
            <a:extLst>
              <a:ext uri="{FF2B5EF4-FFF2-40B4-BE49-F238E27FC236}">
                <a16:creationId xmlns:a16="http://schemas.microsoft.com/office/drawing/2014/main" id="{2D21537C-8050-0B9C-B9E0-2076DCEDC41B}"/>
              </a:ext>
            </a:extLst>
          </p:cNvPr>
          <p:cNvSpPr>
            <a:spLocks noGrp="1"/>
          </p:cNvSpPr>
          <p:nvPr>
            <p:ph idx="1"/>
          </p:nvPr>
        </p:nvSpPr>
        <p:spPr>
          <a:xfrm>
            <a:off x="838199" y="1825625"/>
            <a:ext cx="5066655" cy="4351338"/>
          </a:xfrm>
        </p:spPr>
        <p:txBody>
          <a:bodyPr>
            <a:normAutofit fontScale="92500" lnSpcReduction="10000"/>
          </a:bodyPr>
          <a:lstStyle/>
          <a:p>
            <a:pPr>
              <a:lnSpc>
                <a:spcPct val="100000"/>
              </a:lnSpc>
            </a:pPr>
            <a:r>
              <a:rPr lang="en-US" dirty="0"/>
              <a:t>The Completion Status of New HDB Flats dataset was first </a:t>
            </a:r>
            <a:r>
              <a:rPr lang="en-US" b="1" dirty="0"/>
              <a:t>filtered</a:t>
            </a:r>
            <a:r>
              <a:rPr lang="en-US" dirty="0"/>
              <a:t> to </a:t>
            </a:r>
            <a:r>
              <a:rPr lang="en-US" b="1" dirty="0"/>
              <a:t>include only HDB Flats and exclude rental flats</a:t>
            </a:r>
            <a:r>
              <a:rPr lang="en-US" dirty="0"/>
              <a:t> and </a:t>
            </a:r>
            <a:r>
              <a:rPr lang="en-US" b="1" dirty="0"/>
              <a:t>for data from 2015 to 2021</a:t>
            </a:r>
            <a:endParaRPr lang="en-US" dirty="0"/>
          </a:p>
          <a:p>
            <a:pPr>
              <a:lnSpc>
                <a:spcPct val="100000"/>
              </a:lnSpc>
            </a:pPr>
            <a:r>
              <a:rPr lang="en-US" dirty="0"/>
              <a:t>The data was then used to create a </a:t>
            </a:r>
            <a:r>
              <a:rPr lang="en-US" b="1" dirty="0"/>
              <a:t>grouped bar chart</a:t>
            </a:r>
            <a:r>
              <a:rPr lang="en-US" dirty="0"/>
              <a:t> showing the 3 different completion status of new HDB flats per year</a:t>
            </a:r>
          </a:p>
        </p:txBody>
      </p:sp>
      <p:sp>
        <p:nvSpPr>
          <p:cNvPr id="4" name="Slide Number Placeholder 3">
            <a:extLst>
              <a:ext uri="{FF2B5EF4-FFF2-40B4-BE49-F238E27FC236}">
                <a16:creationId xmlns:a16="http://schemas.microsoft.com/office/drawing/2014/main" id="{E997AB43-4AAD-B4DA-E158-D945270FC108}"/>
              </a:ext>
            </a:extLst>
          </p:cNvPr>
          <p:cNvSpPr>
            <a:spLocks noGrp="1"/>
          </p:cNvSpPr>
          <p:nvPr>
            <p:ph type="sldNum" sz="quarter" idx="12"/>
          </p:nvPr>
        </p:nvSpPr>
        <p:spPr/>
        <p:txBody>
          <a:bodyPr/>
          <a:lstStyle/>
          <a:p>
            <a:fld id="{E6FE59FF-D9EB-D545-90E6-CE90D1694C9B}" type="slidenum">
              <a:rPr lang="en-US" smtClean="0"/>
              <a:pPr/>
              <a:t>28</a:t>
            </a:fld>
            <a:endParaRPr lang="en-US" dirty="0"/>
          </a:p>
        </p:txBody>
      </p:sp>
      <p:pic>
        <p:nvPicPr>
          <p:cNvPr id="6" name="Picture 5">
            <a:extLst>
              <a:ext uri="{FF2B5EF4-FFF2-40B4-BE49-F238E27FC236}">
                <a16:creationId xmlns:a16="http://schemas.microsoft.com/office/drawing/2014/main" id="{02508BBA-7536-E325-E2BF-0B5DD2B18C6D}"/>
              </a:ext>
            </a:extLst>
          </p:cNvPr>
          <p:cNvPicPr>
            <a:picLocks noChangeAspect="1"/>
          </p:cNvPicPr>
          <p:nvPr/>
        </p:nvPicPr>
        <p:blipFill>
          <a:blip r:embed="rId2"/>
          <a:srcRect/>
          <a:stretch/>
        </p:blipFill>
        <p:spPr>
          <a:xfrm>
            <a:off x="11342924" y="5724144"/>
            <a:ext cx="708298" cy="708298"/>
          </a:xfrm>
          <a:prstGeom prst="rect">
            <a:avLst/>
          </a:prstGeom>
        </p:spPr>
      </p:pic>
      <p:pic>
        <p:nvPicPr>
          <p:cNvPr id="7" name="Picture 6">
            <a:extLst>
              <a:ext uri="{FF2B5EF4-FFF2-40B4-BE49-F238E27FC236}">
                <a16:creationId xmlns:a16="http://schemas.microsoft.com/office/drawing/2014/main" id="{C5B09C87-0512-B6C9-BDE2-D961A67958A0}"/>
              </a:ext>
            </a:extLst>
          </p:cNvPr>
          <p:cNvPicPr>
            <a:picLocks noChangeAspect="1"/>
          </p:cNvPicPr>
          <p:nvPr/>
        </p:nvPicPr>
        <p:blipFill rotWithShape="1">
          <a:blip r:embed="rId3"/>
          <a:srcRect l="5021" t="6132" r="4788" b="6409"/>
          <a:stretch/>
        </p:blipFill>
        <p:spPr>
          <a:xfrm>
            <a:off x="11342924" y="3545576"/>
            <a:ext cx="708298" cy="911436"/>
          </a:xfrm>
          <a:prstGeom prst="rect">
            <a:avLst/>
          </a:prstGeom>
        </p:spPr>
      </p:pic>
      <p:pic>
        <p:nvPicPr>
          <p:cNvPr id="9" name="Picture 8" descr="Text&#10;&#10;Description automatically generated">
            <a:extLst>
              <a:ext uri="{FF2B5EF4-FFF2-40B4-BE49-F238E27FC236}">
                <a16:creationId xmlns:a16="http://schemas.microsoft.com/office/drawing/2014/main" id="{E8C303CA-1CF8-68A2-5D2E-B1BAB533E76B}"/>
              </a:ext>
            </a:extLst>
          </p:cNvPr>
          <p:cNvPicPr>
            <a:picLocks noChangeAspect="1"/>
          </p:cNvPicPr>
          <p:nvPr/>
        </p:nvPicPr>
        <p:blipFill rotWithShape="1">
          <a:blip r:embed="rId4"/>
          <a:srcRect l="5163" t="6267" r="5060" b="6205"/>
          <a:stretch/>
        </p:blipFill>
        <p:spPr>
          <a:xfrm>
            <a:off x="6178294" y="592572"/>
            <a:ext cx="5046683" cy="5672855"/>
          </a:xfrm>
          <a:prstGeom prst="rect">
            <a:avLst/>
          </a:prstGeom>
        </p:spPr>
      </p:pic>
      <p:pic>
        <p:nvPicPr>
          <p:cNvPr id="11" name="Picture 10" descr="Text&#10;&#10;Description automatically generated">
            <a:extLst>
              <a:ext uri="{FF2B5EF4-FFF2-40B4-BE49-F238E27FC236}">
                <a16:creationId xmlns:a16="http://schemas.microsoft.com/office/drawing/2014/main" id="{DD36C64C-1C3E-5C24-820A-8B63ADD69914}"/>
              </a:ext>
            </a:extLst>
          </p:cNvPr>
          <p:cNvPicPr>
            <a:picLocks noChangeAspect="1"/>
          </p:cNvPicPr>
          <p:nvPr/>
        </p:nvPicPr>
        <p:blipFill rotWithShape="1">
          <a:blip r:embed="rId5"/>
          <a:srcRect l="5453" t="6401" r="5330" b="6205"/>
          <a:stretch/>
        </p:blipFill>
        <p:spPr>
          <a:xfrm>
            <a:off x="11342924" y="4668131"/>
            <a:ext cx="706981" cy="836314"/>
          </a:xfrm>
          <a:prstGeom prst="rect">
            <a:avLst/>
          </a:prstGeom>
        </p:spPr>
      </p:pic>
    </p:spTree>
    <p:extLst>
      <p:ext uri="{BB962C8B-B14F-4D97-AF65-F5344CB8AC3E}">
        <p14:creationId xmlns:p14="http://schemas.microsoft.com/office/powerpoint/2010/main" val="9282194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B782B-6B1F-16F5-7582-475E887D20D9}"/>
              </a:ext>
            </a:extLst>
          </p:cNvPr>
          <p:cNvSpPr>
            <a:spLocks noGrp="1"/>
          </p:cNvSpPr>
          <p:nvPr>
            <p:ph type="title"/>
          </p:nvPr>
        </p:nvSpPr>
        <p:spPr>
          <a:xfrm>
            <a:off x="838199" y="365125"/>
            <a:ext cx="5066655" cy="1325563"/>
          </a:xfrm>
        </p:spPr>
        <p:txBody>
          <a:bodyPr/>
          <a:lstStyle/>
          <a:p>
            <a:r>
              <a:rPr lang="en-US" dirty="0"/>
              <a:t>Completion Status of New HDB Flats </a:t>
            </a:r>
          </a:p>
        </p:txBody>
      </p:sp>
      <p:sp>
        <p:nvSpPr>
          <p:cNvPr id="3" name="Content Placeholder 2">
            <a:extLst>
              <a:ext uri="{FF2B5EF4-FFF2-40B4-BE49-F238E27FC236}">
                <a16:creationId xmlns:a16="http://schemas.microsoft.com/office/drawing/2014/main" id="{2D21537C-8050-0B9C-B9E0-2076DCEDC41B}"/>
              </a:ext>
            </a:extLst>
          </p:cNvPr>
          <p:cNvSpPr>
            <a:spLocks noGrp="1"/>
          </p:cNvSpPr>
          <p:nvPr>
            <p:ph idx="1"/>
          </p:nvPr>
        </p:nvSpPr>
        <p:spPr>
          <a:xfrm>
            <a:off x="838199" y="1825625"/>
            <a:ext cx="5066655" cy="4351338"/>
          </a:xfrm>
        </p:spPr>
        <p:txBody>
          <a:bodyPr>
            <a:normAutofit/>
          </a:bodyPr>
          <a:lstStyle/>
          <a:p>
            <a:pPr>
              <a:lnSpc>
                <a:spcPct val="100000"/>
              </a:lnSpc>
            </a:pPr>
            <a:r>
              <a:rPr lang="en-US" dirty="0"/>
              <a:t>The HDB Resale Flat Sales data was used to create a </a:t>
            </a:r>
            <a:r>
              <a:rPr lang="en-US" b="1" dirty="0"/>
              <a:t>subplot of a bar chart</a:t>
            </a:r>
            <a:r>
              <a:rPr lang="en-US" dirty="0"/>
              <a:t> to compare with the Completion Status of New HDB Flats data</a:t>
            </a:r>
          </a:p>
        </p:txBody>
      </p:sp>
      <p:sp>
        <p:nvSpPr>
          <p:cNvPr id="4" name="Slide Number Placeholder 3">
            <a:extLst>
              <a:ext uri="{FF2B5EF4-FFF2-40B4-BE49-F238E27FC236}">
                <a16:creationId xmlns:a16="http://schemas.microsoft.com/office/drawing/2014/main" id="{E997AB43-4AAD-B4DA-E158-D945270FC108}"/>
              </a:ext>
            </a:extLst>
          </p:cNvPr>
          <p:cNvSpPr>
            <a:spLocks noGrp="1"/>
          </p:cNvSpPr>
          <p:nvPr>
            <p:ph type="sldNum" sz="quarter" idx="12"/>
          </p:nvPr>
        </p:nvSpPr>
        <p:spPr/>
        <p:txBody>
          <a:bodyPr/>
          <a:lstStyle/>
          <a:p>
            <a:fld id="{E6FE59FF-D9EB-D545-90E6-CE90D1694C9B}" type="slidenum">
              <a:rPr lang="en-US" smtClean="0"/>
              <a:pPr/>
              <a:t>29</a:t>
            </a:fld>
            <a:endParaRPr lang="en-US" dirty="0"/>
          </a:p>
        </p:txBody>
      </p:sp>
      <p:pic>
        <p:nvPicPr>
          <p:cNvPr id="6" name="Picture 5">
            <a:extLst>
              <a:ext uri="{FF2B5EF4-FFF2-40B4-BE49-F238E27FC236}">
                <a16:creationId xmlns:a16="http://schemas.microsoft.com/office/drawing/2014/main" id="{02508BBA-7536-E325-E2BF-0B5DD2B18C6D}"/>
              </a:ext>
            </a:extLst>
          </p:cNvPr>
          <p:cNvPicPr>
            <a:picLocks noChangeAspect="1"/>
          </p:cNvPicPr>
          <p:nvPr/>
        </p:nvPicPr>
        <p:blipFill>
          <a:blip r:embed="rId2"/>
          <a:srcRect/>
          <a:stretch/>
        </p:blipFill>
        <p:spPr>
          <a:xfrm>
            <a:off x="11342924" y="5724144"/>
            <a:ext cx="708298" cy="708298"/>
          </a:xfrm>
          <a:prstGeom prst="rect">
            <a:avLst/>
          </a:prstGeom>
        </p:spPr>
      </p:pic>
      <p:pic>
        <p:nvPicPr>
          <p:cNvPr id="7" name="Picture 6">
            <a:extLst>
              <a:ext uri="{FF2B5EF4-FFF2-40B4-BE49-F238E27FC236}">
                <a16:creationId xmlns:a16="http://schemas.microsoft.com/office/drawing/2014/main" id="{C5B09C87-0512-B6C9-BDE2-D961A67958A0}"/>
              </a:ext>
            </a:extLst>
          </p:cNvPr>
          <p:cNvPicPr>
            <a:picLocks noChangeAspect="1"/>
          </p:cNvPicPr>
          <p:nvPr/>
        </p:nvPicPr>
        <p:blipFill rotWithShape="1">
          <a:blip r:embed="rId3"/>
          <a:srcRect l="5364" t="6147" r="5094" b="5626"/>
          <a:stretch/>
        </p:blipFill>
        <p:spPr>
          <a:xfrm>
            <a:off x="6702552" y="450207"/>
            <a:ext cx="4379976" cy="5726756"/>
          </a:xfrm>
          <a:prstGeom prst="rect">
            <a:avLst/>
          </a:prstGeom>
        </p:spPr>
      </p:pic>
      <p:pic>
        <p:nvPicPr>
          <p:cNvPr id="5" name="Picture 4" descr="Text&#10;&#10;Description automatically generated">
            <a:extLst>
              <a:ext uri="{FF2B5EF4-FFF2-40B4-BE49-F238E27FC236}">
                <a16:creationId xmlns:a16="http://schemas.microsoft.com/office/drawing/2014/main" id="{E617DC6F-D86D-A647-CEDB-CA8A491A39DA}"/>
              </a:ext>
            </a:extLst>
          </p:cNvPr>
          <p:cNvPicPr>
            <a:picLocks noChangeAspect="1"/>
          </p:cNvPicPr>
          <p:nvPr/>
        </p:nvPicPr>
        <p:blipFill rotWithShape="1">
          <a:blip r:embed="rId4"/>
          <a:srcRect l="5453" t="6401" r="5330" b="6205"/>
          <a:stretch/>
        </p:blipFill>
        <p:spPr>
          <a:xfrm>
            <a:off x="11342924" y="4668131"/>
            <a:ext cx="706981" cy="836314"/>
          </a:xfrm>
          <a:prstGeom prst="rect">
            <a:avLst/>
          </a:prstGeom>
        </p:spPr>
      </p:pic>
    </p:spTree>
    <p:extLst>
      <p:ext uri="{BB962C8B-B14F-4D97-AF65-F5344CB8AC3E}">
        <p14:creationId xmlns:p14="http://schemas.microsoft.com/office/powerpoint/2010/main" val="37541771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54D0D-A000-8EC1-04F5-F8E804FB51F2}"/>
              </a:ext>
            </a:extLst>
          </p:cNvPr>
          <p:cNvSpPr>
            <a:spLocks noGrp="1"/>
          </p:cNvSpPr>
          <p:nvPr>
            <p:ph type="title"/>
          </p:nvPr>
        </p:nvSpPr>
        <p:spPr/>
        <p:txBody>
          <a:bodyPr/>
          <a:lstStyle/>
          <a:p>
            <a:r>
              <a:rPr lang="en-US" dirty="0"/>
              <a:t>Resale Flat Prices</a:t>
            </a:r>
          </a:p>
        </p:txBody>
      </p:sp>
      <p:sp>
        <p:nvSpPr>
          <p:cNvPr id="3" name="Content Placeholder 2">
            <a:extLst>
              <a:ext uri="{FF2B5EF4-FFF2-40B4-BE49-F238E27FC236}">
                <a16:creationId xmlns:a16="http://schemas.microsoft.com/office/drawing/2014/main" id="{A4A59543-8315-347F-3172-1277A0D153D3}"/>
              </a:ext>
            </a:extLst>
          </p:cNvPr>
          <p:cNvSpPr>
            <a:spLocks noGrp="1"/>
          </p:cNvSpPr>
          <p:nvPr>
            <p:ph sz="half" idx="1"/>
          </p:nvPr>
        </p:nvSpPr>
        <p:spPr/>
        <p:txBody>
          <a:bodyPr>
            <a:normAutofit fontScale="70000" lnSpcReduction="20000"/>
          </a:bodyPr>
          <a:lstStyle/>
          <a:p>
            <a:pPr>
              <a:lnSpc>
                <a:spcPct val="120000"/>
              </a:lnSpc>
            </a:pPr>
            <a:r>
              <a:rPr lang="en-US" dirty="0"/>
              <a:t>There are 180380 rows and 8 columns in this dataset </a:t>
            </a:r>
          </a:p>
          <a:p>
            <a:pPr>
              <a:lnSpc>
                <a:spcPct val="120000"/>
              </a:lnSpc>
            </a:pPr>
            <a:r>
              <a:rPr lang="en-US" dirty="0"/>
              <a:t>The names of the columns are: </a:t>
            </a:r>
          </a:p>
          <a:p>
            <a:pPr lvl="1">
              <a:lnSpc>
                <a:spcPct val="120000"/>
              </a:lnSpc>
            </a:pPr>
            <a:r>
              <a:rPr lang="en-US" dirty="0"/>
              <a:t>year &lt;class int64&gt;</a:t>
            </a:r>
          </a:p>
          <a:p>
            <a:pPr lvl="1">
              <a:lnSpc>
                <a:spcPct val="120000"/>
              </a:lnSpc>
            </a:pPr>
            <a:r>
              <a:rPr lang="en-US" dirty="0"/>
              <a:t>month &lt;class &lt;U50&gt;</a:t>
            </a:r>
          </a:p>
          <a:p>
            <a:pPr lvl="1">
              <a:lnSpc>
                <a:spcPct val="120000"/>
              </a:lnSpc>
            </a:pPr>
            <a:r>
              <a:rPr lang="en-US" dirty="0"/>
              <a:t>town &lt;class &lt;U50&gt; </a:t>
            </a:r>
          </a:p>
          <a:p>
            <a:pPr lvl="1">
              <a:lnSpc>
                <a:spcPct val="120000"/>
              </a:lnSpc>
            </a:pPr>
            <a:r>
              <a:rPr lang="en-US" dirty="0" err="1"/>
              <a:t>flat_type</a:t>
            </a:r>
            <a:r>
              <a:rPr lang="en-US" dirty="0"/>
              <a:t> &lt;class &lt;U50&gt; </a:t>
            </a:r>
          </a:p>
          <a:p>
            <a:pPr lvl="1">
              <a:lnSpc>
                <a:spcPct val="120000"/>
              </a:lnSpc>
            </a:pPr>
            <a:r>
              <a:rPr lang="en-US" dirty="0" err="1"/>
              <a:t>storey_range</a:t>
            </a:r>
            <a:r>
              <a:rPr lang="en-US" dirty="0"/>
              <a:t> &lt;class &lt;U50&gt; </a:t>
            </a:r>
          </a:p>
          <a:p>
            <a:pPr lvl="1">
              <a:lnSpc>
                <a:spcPct val="120000"/>
              </a:lnSpc>
            </a:pPr>
            <a:r>
              <a:rPr lang="en-US" dirty="0" err="1"/>
              <a:t>floor_area_sqm</a:t>
            </a:r>
            <a:r>
              <a:rPr lang="en-US" dirty="0"/>
              <a:t> &lt;class float64&gt;</a:t>
            </a:r>
          </a:p>
          <a:p>
            <a:pPr lvl="1">
              <a:lnSpc>
                <a:spcPct val="120000"/>
              </a:lnSpc>
            </a:pPr>
            <a:r>
              <a:rPr lang="en-US" dirty="0" err="1"/>
              <a:t>lease_commence_date</a:t>
            </a:r>
            <a:r>
              <a:rPr lang="en-US" dirty="0"/>
              <a:t> &lt;class int64&gt;</a:t>
            </a:r>
          </a:p>
          <a:p>
            <a:pPr lvl="1">
              <a:lnSpc>
                <a:spcPct val="120000"/>
              </a:lnSpc>
            </a:pPr>
            <a:r>
              <a:rPr lang="en-US" dirty="0" err="1"/>
              <a:t>remaining_lease</a:t>
            </a:r>
            <a:r>
              <a:rPr lang="en-US" dirty="0"/>
              <a:t> &lt;class int64&gt;</a:t>
            </a:r>
          </a:p>
          <a:p>
            <a:pPr lvl="1">
              <a:lnSpc>
                <a:spcPct val="120000"/>
              </a:lnSpc>
            </a:pPr>
            <a:r>
              <a:rPr lang="en-US" dirty="0" err="1"/>
              <a:t>resale_price</a:t>
            </a:r>
            <a:r>
              <a:rPr lang="en-US" dirty="0"/>
              <a:t> &lt;class float64&gt; </a:t>
            </a:r>
          </a:p>
        </p:txBody>
      </p:sp>
      <p:sp>
        <p:nvSpPr>
          <p:cNvPr id="4" name="Content Placeholder 3">
            <a:extLst>
              <a:ext uri="{FF2B5EF4-FFF2-40B4-BE49-F238E27FC236}">
                <a16:creationId xmlns:a16="http://schemas.microsoft.com/office/drawing/2014/main" id="{F95BE129-3F42-83F9-A70B-6D25CF7763DD}"/>
              </a:ext>
            </a:extLst>
          </p:cNvPr>
          <p:cNvSpPr>
            <a:spLocks noGrp="1"/>
          </p:cNvSpPr>
          <p:nvPr>
            <p:ph sz="half" idx="2"/>
          </p:nvPr>
        </p:nvSpPr>
        <p:spPr/>
        <p:txBody>
          <a:bodyPr>
            <a:normAutofit fontScale="70000" lnSpcReduction="20000"/>
          </a:bodyPr>
          <a:lstStyle/>
          <a:p>
            <a:pPr>
              <a:lnSpc>
                <a:spcPct val="120000"/>
              </a:lnSpc>
            </a:pPr>
            <a:r>
              <a:rPr lang="en-US" dirty="0"/>
              <a:t>Data transformation:</a:t>
            </a:r>
          </a:p>
          <a:p>
            <a:pPr lvl="1">
              <a:lnSpc>
                <a:spcPct val="120000"/>
              </a:lnSpc>
            </a:pPr>
            <a:r>
              <a:rPr lang="en-US" dirty="0"/>
              <a:t>The dataset is a combination of data from the ‘2015 to 2016’ and ’2017 to present’ datasets</a:t>
            </a:r>
          </a:p>
          <a:p>
            <a:pPr lvl="1">
              <a:lnSpc>
                <a:spcPct val="120000"/>
              </a:lnSpc>
            </a:pPr>
            <a:r>
              <a:rPr lang="en-US" dirty="0"/>
              <a:t>The ‘</a:t>
            </a:r>
            <a:r>
              <a:rPr lang="en-US" dirty="0" err="1"/>
              <a:t>storey_range</a:t>
            </a:r>
            <a:r>
              <a:rPr lang="en-US" dirty="0"/>
              <a:t>’ column was converted from numbered ranges to categorical levels of ‘low/mid/high’</a:t>
            </a:r>
          </a:p>
          <a:p>
            <a:pPr lvl="1">
              <a:lnSpc>
                <a:spcPct val="120000"/>
              </a:lnSpc>
            </a:pPr>
            <a:r>
              <a:rPr lang="en-US" dirty="0"/>
              <a:t>The initial ‘month’ column obtained from </a:t>
            </a:r>
            <a:r>
              <a:rPr lang="en-US" dirty="0" err="1"/>
              <a:t>data.gov.sg</a:t>
            </a:r>
            <a:r>
              <a:rPr lang="en-US" dirty="0"/>
              <a:t> was split into the ‘year’ and ‘month’ columns</a:t>
            </a:r>
          </a:p>
        </p:txBody>
      </p:sp>
      <p:sp>
        <p:nvSpPr>
          <p:cNvPr id="5" name="Slide Number Placeholder 4">
            <a:extLst>
              <a:ext uri="{FF2B5EF4-FFF2-40B4-BE49-F238E27FC236}">
                <a16:creationId xmlns:a16="http://schemas.microsoft.com/office/drawing/2014/main" id="{C7554287-C8A1-6041-C185-062B58A8CE92}"/>
              </a:ext>
            </a:extLst>
          </p:cNvPr>
          <p:cNvSpPr>
            <a:spLocks noGrp="1"/>
          </p:cNvSpPr>
          <p:nvPr>
            <p:ph type="sldNum" sz="quarter" idx="12"/>
          </p:nvPr>
        </p:nvSpPr>
        <p:spPr/>
        <p:txBody>
          <a:bodyPr/>
          <a:lstStyle/>
          <a:p>
            <a:fld id="{E6FE59FF-D9EB-D545-90E6-CE90D1694C9B}" type="slidenum">
              <a:rPr lang="en-US" smtClean="0"/>
              <a:pPr/>
              <a:t>3</a:t>
            </a:fld>
            <a:endParaRPr lang="en-US" dirty="0"/>
          </a:p>
        </p:txBody>
      </p:sp>
      <p:pic>
        <p:nvPicPr>
          <p:cNvPr id="8" name="Picture 7">
            <a:extLst>
              <a:ext uri="{FF2B5EF4-FFF2-40B4-BE49-F238E27FC236}">
                <a16:creationId xmlns:a16="http://schemas.microsoft.com/office/drawing/2014/main" id="{92618EE4-005C-DC38-B6EF-1238F0B1C86E}"/>
              </a:ext>
            </a:extLst>
          </p:cNvPr>
          <p:cNvPicPr>
            <a:picLocks noChangeAspect="1"/>
          </p:cNvPicPr>
          <p:nvPr/>
        </p:nvPicPr>
        <p:blipFill>
          <a:blip r:embed="rId2"/>
          <a:stretch>
            <a:fillRect/>
          </a:stretch>
        </p:blipFill>
        <p:spPr>
          <a:xfrm>
            <a:off x="7047512" y="198507"/>
            <a:ext cx="4306288" cy="1559649"/>
          </a:xfrm>
          <a:prstGeom prst="rect">
            <a:avLst/>
          </a:prstGeom>
        </p:spPr>
      </p:pic>
      <p:pic>
        <p:nvPicPr>
          <p:cNvPr id="9" name="Picture 8" descr="Text&#10;&#10;Description automatically generated">
            <a:extLst>
              <a:ext uri="{FF2B5EF4-FFF2-40B4-BE49-F238E27FC236}">
                <a16:creationId xmlns:a16="http://schemas.microsoft.com/office/drawing/2014/main" id="{D35512D0-1120-85CE-786A-EE43ECB39DAA}"/>
              </a:ext>
            </a:extLst>
          </p:cNvPr>
          <p:cNvPicPr>
            <a:picLocks noChangeAspect="1"/>
          </p:cNvPicPr>
          <p:nvPr/>
        </p:nvPicPr>
        <p:blipFill rotWithShape="1">
          <a:blip r:embed="rId3"/>
          <a:srcRect l="3200" t="5661" r="3035" b="5584"/>
          <a:stretch/>
        </p:blipFill>
        <p:spPr>
          <a:xfrm>
            <a:off x="9006781" y="6068189"/>
            <a:ext cx="666418" cy="523493"/>
          </a:xfrm>
          <a:prstGeom prst="rect">
            <a:avLst/>
          </a:prstGeom>
        </p:spPr>
      </p:pic>
      <p:pic>
        <p:nvPicPr>
          <p:cNvPr id="10" name="Picture 9" descr="Text&#10;&#10;Description automatically generated">
            <a:extLst>
              <a:ext uri="{FF2B5EF4-FFF2-40B4-BE49-F238E27FC236}">
                <a16:creationId xmlns:a16="http://schemas.microsoft.com/office/drawing/2014/main" id="{C876D19C-DC88-4CB8-2F63-C1309074A9A6}"/>
              </a:ext>
            </a:extLst>
          </p:cNvPr>
          <p:cNvPicPr>
            <a:picLocks noChangeAspect="1"/>
          </p:cNvPicPr>
          <p:nvPr/>
        </p:nvPicPr>
        <p:blipFill rotWithShape="1">
          <a:blip r:embed="rId4"/>
          <a:srcRect l="4306" t="7232" r="4282" b="7382"/>
          <a:stretch/>
        </p:blipFill>
        <p:spPr>
          <a:xfrm>
            <a:off x="9856099" y="6077774"/>
            <a:ext cx="650337" cy="513908"/>
          </a:xfrm>
          <a:prstGeom prst="rect">
            <a:avLst/>
          </a:prstGeom>
        </p:spPr>
      </p:pic>
      <p:pic>
        <p:nvPicPr>
          <p:cNvPr id="11" name="Picture 10" descr="Text&#10;&#10;Description automatically generated">
            <a:extLst>
              <a:ext uri="{FF2B5EF4-FFF2-40B4-BE49-F238E27FC236}">
                <a16:creationId xmlns:a16="http://schemas.microsoft.com/office/drawing/2014/main" id="{7EA4C968-2A40-EA7C-AD36-0C6D08FD20F0}"/>
              </a:ext>
            </a:extLst>
          </p:cNvPr>
          <p:cNvPicPr>
            <a:picLocks noChangeAspect="1"/>
          </p:cNvPicPr>
          <p:nvPr/>
        </p:nvPicPr>
        <p:blipFill rotWithShape="1">
          <a:blip r:embed="rId5"/>
          <a:srcRect l="4350" t="8308" r="4592" b="8615"/>
          <a:stretch/>
        </p:blipFill>
        <p:spPr>
          <a:xfrm>
            <a:off x="10689336" y="6072980"/>
            <a:ext cx="764497" cy="523493"/>
          </a:xfrm>
          <a:prstGeom prst="rect">
            <a:avLst/>
          </a:prstGeom>
        </p:spPr>
      </p:pic>
    </p:spTree>
    <p:extLst>
      <p:ext uri="{BB962C8B-B14F-4D97-AF65-F5344CB8AC3E}">
        <p14:creationId xmlns:p14="http://schemas.microsoft.com/office/powerpoint/2010/main" val="1323339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B782B-6B1F-16F5-7582-475E887D20D9}"/>
              </a:ext>
            </a:extLst>
          </p:cNvPr>
          <p:cNvSpPr>
            <a:spLocks noGrp="1"/>
          </p:cNvSpPr>
          <p:nvPr>
            <p:ph type="title"/>
          </p:nvPr>
        </p:nvSpPr>
        <p:spPr>
          <a:xfrm>
            <a:off x="838199" y="365125"/>
            <a:ext cx="5066655" cy="1325563"/>
          </a:xfrm>
        </p:spPr>
        <p:txBody>
          <a:bodyPr/>
          <a:lstStyle/>
          <a:p>
            <a:r>
              <a:rPr lang="en-US" dirty="0"/>
              <a:t>Completion Status of New HDB Flats </a:t>
            </a:r>
          </a:p>
        </p:txBody>
      </p:sp>
      <p:sp>
        <p:nvSpPr>
          <p:cNvPr id="3" name="Content Placeholder 2">
            <a:extLst>
              <a:ext uri="{FF2B5EF4-FFF2-40B4-BE49-F238E27FC236}">
                <a16:creationId xmlns:a16="http://schemas.microsoft.com/office/drawing/2014/main" id="{2D21537C-8050-0B9C-B9E0-2076DCEDC41B}"/>
              </a:ext>
            </a:extLst>
          </p:cNvPr>
          <p:cNvSpPr>
            <a:spLocks noGrp="1"/>
          </p:cNvSpPr>
          <p:nvPr>
            <p:ph idx="1"/>
          </p:nvPr>
        </p:nvSpPr>
        <p:spPr>
          <a:xfrm>
            <a:off x="838199" y="1825625"/>
            <a:ext cx="5066655" cy="4351338"/>
          </a:xfrm>
        </p:spPr>
        <p:txBody>
          <a:bodyPr>
            <a:normAutofit/>
          </a:bodyPr>
          <a:lstStyle/>
          <a:p>
            <a:pPr>
              <a:lnSpc>
                <a:spcPct val="100000"/>
              </a:lnSpc>
            </a:pPr>
            <a:r>
              <a:rPr lang="en-US" dirty="0"/>
              <a:t>The HDB Resale Flat Prices dataset was </a:t>
            </a:r>
            <a:r>
              <a:rPr lang="en-US" b="1" dirty="0"/>
              <a:t>overlaid </a:t>
            </a:r>
            <a:r>
              <a:rPr lang="en-US" dirty="0"/>
              <a:t>on the subplot of Resale Flat Sales using the </a:t>
            </a:r>
            <a:r>
              <a:rPr lang="en-US" b="1" dirty="0" err="1"/>
              <a:t>Axes.twinx</a:t>
            </a:r>
            <a:r>
              <a:rPr lang="en-US" b="1" dirty="0"/>
              <a:t>() function</a:t>
            </a:r>
            <a:endParaRPr lang="en-US" dirty="0"/>
          </a:p>
        </p:txBody>
      </p:sp>
      <p:sp>
        <p:nvSpPr>
          <p:cNvPr id="4" name="Slide Number Placeholder 3">
            <a:extLst>
              <a:ext uri="{FF2B5EF4-FFF2-40B4-BE49-F238E27FC236}">
                <a16:creationId xmlns:a16="http://schemas.microsoft.com/office/drawing/2014/main" id="{E997AB43-4AAD-B4DA-E158-D945270FC108}"/>
              </a:ext>
            </a:extLst>
          </p:cNvPr>
          <p:cNvSpPr>
            <a:spLocks noGrp="1"/>
          </p:cNvSpPr>
          <p:nvPr>
            <p:ph type="sldNum" sz="quarter" idx="12"/>
          </p:nvPr>
        </p:nvSpPr>
        <p:spPr/>
        <p:txBody>
          <a:bodyPr/>
          <a:lstStyle/>
          <a:p>
            <a:fld id="{E6FE59FF-D9EB-D545-90E6-CE90D1694C9B}" type="slidenum">
              <a:rPr lang="en-US" smtClean="0"/>
              <a:pPr/>
              <a:t>30</a:t>
            </a:fld>
            <a:endParaRPr lang="en-US" dirty="0"/>
          </a:p>
        </p:txBody>
      </p:sp>
      <p:pic>
        <p:nvPicPr>
          <p:cNvPr id="6" name="Picture 5">
            <a:extLst>
              <a:ext uri="{FF2B5EF4-FFF2-40B4-BE49-F238E27FC236}">
                <a16:creationId xmlns:a16="http://schemas.microsoft.com/office/drawing/2014/main" id="{02508BBA-7536-E325-E2BF-0B5DD2B18C6D}"/>
              </a:ext>
            </a:extLst>
          </p:cNvPr>
          <p:cNvPicPr>
            <a:picLocks noChangeAspect="1"/>
          </p:cNvPicPr>
          <p:nvPr/>
        </p:nvPicPr>
        <p:blipFill>
          <a:blip r:embed="rId2"/>
          <a:srcRect/>
          <a:stretch/>
        </p:blipFill>
        <p:spPr>
          <a:xfrm>
            <a:off x="11342924" y="5724144"/>
            <a:ext cx="708298" cy="708298"/>
          </a:xfrm>
          <a:prstGeom prst="rect">
            <a:avLst/>
          </a:prstGeom>
        </p:spPr>
      </p:pic>
      <p:pic>
        <p:nvPicPr>
          <p:cNvPr id="5" name="Picture 4" descr="Text&#10;&#10;Description automatically generated">
            <a:extLst>
              <a:ext uri="{FF2B5EF4-FFF2-40B4-BE49-F238E27FC236}">
                <a16:creationId xmlns:a16="http://schemas.microsoft.com/office/drawing/2014/main" id="{E617DC6F-D86D-A647-CEDB-CA8A491A39DA}"/>
              </a:ext>
            </a:extLst>
          </p:cNvPr>
          <p:cNvPicPr>
            <a:picLocks noChangeAspect="1"/>
          </p:cNvPicPr>
          <p:nvPr/>
        </p:nvPicPr>
        <p:blipFill rotWithShape="1">
          <a:blip r:embed="rId3"/>
          <a:srcRect l="5453" t="6401" r="5330" b="6205"/>
          <a:stretch/>
        </p:blipFill>
        <p:spPr>
          <a:xfrm>
            <a:off x="6287148" y="365124"/>
            <a:ext cx="4839462" cy="5724779"/>
          </a:xfrm>
          <a:prstGeom prst="rect">
            <a:avLst/>
          </a:prstGeom>
        </p:spPr>
      </p:pic>
    </p:spTree>
    <p:extLst>
      <p:ext uri="{BB962C8B-B14F-4D97-AF65-F5344CB8AC3E}">
        <p14:creationId xmlns:p14="http://schemas.microsoft.com/office/powerpoint/2010/main" val="5718483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B782B-6B1F-16F5-7582-475E887D20D9}"/>
              </a:ext>
            </a:extLst>
          </p:cNvPr>
          <p:cNvSpPr>
            <a:spLocks noGrp="1"/>
          </p:cNvSpPr>
          <p:nvPr>
            <p:ph type="title"/>
          </p:nvPr>
        </p:nvSpPr>
        <p:spPr>
          <a:xfrm>
            <a:off x="838199" y="365125"/>
            <a:ext cx="5066655" cy="1325563"/>
          </a:xfrm>
        </p:spPr>
        <p:txBody>
          <a:bodyPr/>
          <a:lstStyle/>
          <a:p>
            <a:r>
              <a:rPr lang="en-US" dirty="0"/>
              <a:t>Completion Status of New HDB Flats </a:t>
            </a:r>
          </a:p>
        </p:txBody>
      </p:sp>
      <p:sp>
        <p:nvSpPr>
          <p:cNvPr id="3" name="Content Placeholder 2">
            <a:extLst>
              <a:ext uri="{FF2B5EF4-FFF2-40B4-BE49-F238E27FC236}">
                <a16:creationId xmlns:a16="http://schemas.microsoft.com/office/drawing/2014/main" id="{2D21537C-8050-0B9C-B9E0-2076DCEDC41B}"/>
              </a:ext>
            </a:extLst>
          </p:cNvPr>
          <p:cNvSpPr>
            <a:spLocks noGrp="1"/>
          </p:cNvSpPr>
          <p:nvPr>
            <p:ph idx="1"/>
          </p:nvPr>
        </p:nvSpPr>
        <p:spPr>
          <a:xfrm>
            <a:off x="838199" y="1825625"/>
            <a:ext cx="5066655" cy="4351338"/>
          </a:xfrm>
        </p:spPr>
        <p:txBody>
          <a:bodyPr>
            <a:normAutofit lnSpcReduction="10000"/>
          </a:bodyPr>
          <a:lstStyle/>
          <a:p>
            <a:pPr>
              <a:lnSpc>
                <a:spcPct val="110000"/>
              </a:lnSpc>
            </a:pPr>
            <a:r>
              <a:rPr lang="en-US" sz="1600" dirty="0"/>
              <a:t>The </a:t>
            </a:r>
            <a:r>
              <a:rPr lang="en-US" sz="1600" b="1" dirty="0"/>
              <a:t>number of completed new HDB flats fell in 2020 from 2019, possibly motivating homebuyers to look to the resale market, contributing to the rise seen in the lower graph</a:t>
            </a:r>
            <a:r>
              <a:rPr lang="en-US" sz="1600" dirty="0"/>
              <a:t>. </a:t>
            </a:r>
          </a:p>
          <a:p>
            <a:pPr lvl="1">
              <a:lnSpc>
                <a:spcPct val="110000"/>
              </a:lnSpc>
            </a:pPr>
            <a:r>
              <a:rPr lang="en-US" sz="1400" dirty="0"/>
              <a:t>Furthermore, the </a:t>
            </a:r>
            <a:r>
              <a:rPr lang="en-US" sz="1400" b="1" dirty="0"/>
              <a:t>relative similar numbers of HDB Units under construction from 2019 to 2020 </a:t>
            </a:r>
            <a:r>
              <a:rPr lang="en-US" sz="1400" dirty="0"/>
              <a:t>could be attributed to the </a:t>
            </a:r>
            <a:r>
              <a:rPr lang="en-US" sz="1400" b="1" dirty="0"/>
              <a:t>COVID-19 pandemic </a:t>
            </a:r>
            <a:r>
              <a:rPr lang="en-US" sz="1400" dirty="0"/>
              <a:t>imposing pauses on construction due to supply chain disruptions and global economic shortages. This possibly </a:t>
            </a:r>
            <a:r>
              <a:rPr lang="en-US" sz="1400" b="1" dirty="0"/>
              <a:t>further pushed homebuyers to the resale market in 2021</a:t>
            </a:r>
            <a:r>
              <a:rPr lang="en-US" sz="1400" dirty="0"/>
              <a:t>.</a:t>
            </a:r>
          </a:p>
          <a:p>
            <a:pPr>
              <a:lnSpc>
                <a:spcPct val="110000"/>
              </a:lnSpc>
            </a:pPr>
            <a:r>
              <a:rPr lang="en-US" sz="1600" dirty="0"/>
              <a:t>Taken together with the increases in new HDB flats being awarded since 2019, the property cooling measures introduced in October 2022, and the still relatively high cost of resale flats, </a:t>
            </a:r>
            <a:r>
              <a:rPr lang="en-US" sz="1600" b="1" dirty="0"/>
              <a:t>the resale market might moderate even further</a:t>
            </a:r>
            <a:r>
              <a:rPr lang="en-US" sz="1600" dirty="0"/>
              <a:t>, as has been </a:t>
            </a:r>
            <a:r>
              <a:rPr lang="en-US" sz="1600" dirty="0">
                <a:hlinkClick r:id="rId2"/>
              </a:rPr>
              <a:t>predicted by analysts</a:t>
            </a:r>
            <a:r>
              <a:rPr lang="en-US" sz="1600" dirty="0"/>
              <a:t> recently.</a:t>
            </a:r>
          </a:p>
        </p:txBody>
      </p:sp>
      <p:sp>
        <p:nvSpPr>
          <p:cNvPr id="4" name="Slide Number Placeholder 3">
            <a:extLst>
              <a:ext uri="{FF2B5EF4-FFF2-40B4-BE49-F238E27FC236}">
                <a16:creationId xmlns:a16="http://schemas.microsoft.com/office/drawing/2014/main" id="{E997AB43-4AAD-B4DA-E158-D945270FC108}"/>
              </a:ext>
            </a:extLst>
          </p:cNvPr>
          <p:cNvSpPr>
            <a:spLocks noGrp="1"/>
          </p:cNvSpPr>
          <p:nvPr>
            <p:ph type="sldNum" sz="quarter" idx="12"/>
          </p:nvPr>
        </p:nvSpPr>
        <p:spPr/>
        <p:txBody>
          <a:bodyPr/>
          <a:lstStyle/>
          <a:p>
            <a:fld id="{E6FE59FF-D9EB-D545-90E6-CE90D1694C9B}" type="slidenum">
              <a:rPr lang="en-US" smtClean="0"/>
              <a:pPr/>
              <a:t>31</a:t>
            </a:fld>
            <a:endParaRPr lang="en-US" dirty="0"/>
          </a:p>
        </p:txBody>
      </p:sp>
      <p:pic>
        <p:nvPicPr>
          <p:cNvPr id="6" name="Picture 5">
            <a:extLst>
              <a:ext uri="{FF2B5EF4-FFF2-40B4-BE49-F238E27FC236}">
                <a16:creationId xmlns:a16="http://schemas.microsoft.com/office/drawing/2014/main" id="{02508BBA-7536-E325-E2BF-0B5DD2B18C6D}"/>
              </a:ext>
            </a:extLst>
          </p:cNvPr>
          <p:cNvPicPr>
            <a:picLocks noChangeAspect="1"/>
          </p:cNvPicPr>
          <p:nvPr/>
        </p:nvPicPr>
        <p:blipFill>
          <a:blip r:embed="rId3"/>
          <a:srcRect/>
          <a:stretch/>
        </p:blipFill>
        <p:spPr>
          <a:xfrm>
            <a:off x="6044337" y="425557"/>
            <a:ext cx="6006885" cy="6006885"/>
          </a:xfrm>
          <a:prstGeom prst="rect">
            <a:avLst/>
          </a:prstGeom>
        </p:spPr>
      </p:pic>
    </p:spTree>
    <p:extLst>
      <p:ext uri="{BB962C8B-B14F-4D97-AF65-F5344CB8AC3E}">
        <p14:creationId xmlns:p14="http://schemas.microsoft.com/office/powerpoint/2010/main" val="32659753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634B8-030A-4482-12C1-692EE51B6997}"/>
              </a:ext>
            </a:extLst>
          </p:cNvPr>
          <p:cNvSpPr>
            <a:spLocks noGrp="1"/>
          </p:cNvSpPr>
          <p:nvPr>
            <p:ph type="title"/>
          </p:nvPr>
        </p:nvSpPr>
        <p:spPr>
          <a:xfrm>
            <a:off x="838200" y="365125"/>
            <a:ext cx="5717583" cy="1325563"/>
          </a:xfrm>
        </p:spPr>
        <p:txBody>
          <a:bodyPr/>
          <a:lstStyle/>
          <a:p>
            <a:r>
              <a:rPr lang="en-US" dirty="0"/>
              <a:t>Bookings for New Flats</a:t>
            </a:r>
          </a:p>
        </p:txBody>
      </p:sp>
      <p:sp>
        <p:nvSpPr>
          <p:cNvPr id="3" name="Content Placeholder 2">
            <a:extLst>
              <a:ext uri="{FF2B5EF4-FFF2-40B4-BE49-F238E27FC236}">
                <a16:creationId xmlns:a16="http://schemas.microsoft.com/office/drawing/2014/main" id="{BDE36D69-B8B0-C3E8-84ED-BA08459C3658}"/>
              </a:ext>
            </a:extLst>
          </p:cNvPr>
          <p:cNvSpPr>
            <a:spLocks noGrp="1"/>
          </p:cNvSpPr>
          <p:nvPr>
            <p:ph idx="1"/>
          </p:nvPr>
        </p:nvSpPr>
        <p:spPr>
          <a:xfrm>
            <a:off x="838200" y="1825625"/>
            <a:ext cx="5717583" cy="4351338"/>
          </a:xfrm>
        </p:spPr>
        <p:txBody>
          <a:bodyPr/>
          <a:lstStyle/>
          <a:p>
            <a:pPr>
              <a:lnSpc>
                <a:spcPct val="100000"/>
              </a:lnSpc>
            </a:pPr>
            <a:r>
              <a:rPr lang="en-US" dirty="0"/>
              <a:t>The Bookings of New Flats dataset was used to create a </a:t>
            </a:r>
            <a:r>
              <a:rPr lang="en-US" b="1" dirty="0"/>
              <a:t>line chart </a:t>
            </a:r>
            <a:r>
              <a:rPr lang="en-US" dirty="0"/>
              <a:t>for the number of new HDB units booked per year</a:t>
            </a:r>
          </a:p>
        </p:txBody>
      </p:sp>
      <p:sp>
        <p:nvSpPr>
          <p:cNvPr id="4" name="Slide Number Placeholder 3">
            <a:extLst>
              <a:ext uri="{FF2B5EF4-FFF2-40B4-BE49-F238E27FC236}">
                <a16:creationId xmlns:a16="http://schemas.microsoft.com/office/drawing/2014/main" id="{30E3EB71-C593-925E-73EB-D9B83D7E9927}"/>
              </a:ext>
            </a:extLst>
          </p:cNvPr>
          <p:cNvSpPr>
            <a:spLocks noGrp="1"/>
          </p:cNvSpPr>
          <p:nvPr>
            <p:ph type="sldNum" sz="quarter" idx="12"/>
          </p:nvPr>
        </p:nvSpPr>
        <p:spPr/>
        <p:txBody>
          <a:bodyPr/>
          <a:lstStyle/>
          <a:p>
            <a:fld id="{E6FE59FF-D9EB-D545-90E6-CE90D1694C9B}" type="slidenum">
              <a:rPr lang="en-US" smtClean="0"/>
              <a:pPr/>
              <a:t>32</a:t>
            </a:fld>
            <a:endParaRPr lang="en-US" dirty="0"/>
          </a:p>
        </p:txBody>
      </p:sp>
      <p:pic>
        <p:nvPicPr>
          <p:cNvPr id="6" name="Picture 5">
            <a:extLst>
              <a:ext uri="{FF2B5EF4-FFF2-40B4-BE49-F238E27FC236}">
                <a16:creationId xmlns:a16="http://schemas.microsoft.com/office/drawing/2014/main" id="{FA851C62-2F5D-2AC0-E692-43A654983E0F}"/>
              </a:ext>
            </a:extLst>
          </p:cNvPr>
          <p:cNvPicPr>
            <a:picLocks noChangeAspect="1"/>
          </p:cNvPicPr>
          <p:nvPr/>
        </p:nvPicPr>
        <p:blipFill>
          <a:blip r:embed="rId3"/>
          <a:stretch>
            <a:fillRect/>
          </a:stretch>
        </p:blipFill>
        <p:spPr>
          <a:xfrm>
            <a:off x="11332464" y="5605272"/>
            <a:ext cx="789178" cy="789178"/>
          </a:xfrm>
          <a:prstGeom prst="rect">
            <a:avLst/>
          </a:prstGeom>
        </p:spPr>
      </p:pic>
      <p:pic>
        <p:nvPicPr>
          <p:cNvPr id="7" name="Picture 6" descr="Text&#10;&#10;Description automatically generated">
            <a:extLst>
              <a:ext uri="{FF2B5EF4-FFF2-40B4-BE49-F238E27FC236}">
                <a16:creationId xmlns:a16="http://schemas.microsoft.com/office/drawing/2014/main" id="{2D36F509-1885-BBF6-B3F3-FFD748E75B0B}"/>
              </a:ext>
            </a:extLst>
          </p:cNvPr>
          <p:cNvPicPr>
            <a:picLocks noChangeAspect="1"/>
          </p:cNvPicPr>
          <p:nvPr/>
        </p:nvPicPr>
        <p:blipFill rotWithShape="1">
          <a:blip r:embed="rId4"/>
          <a:srcRect l="5723" t="10117" r="5453" b="9702"/>
          <a:stretch/>
        </p:blipFill>
        <p:spPr>
          <a:xfrm>
            <a:off x="6616165" y="1631728"/>
            <a:ext cx="5110888" cy="3594544"/>
          </a:xfrm>
          <a:prstGeom prst="rect">
            <a:avLst/>
          </a:prstGeom>
        </p:spPr>
      </p:pic>
    </p:spTree>
    <p:extLst>
      <p:ext uri="{BB962C8B-B14F-4D97-AF65-F5344CB8AC3E}">
        <p14:creationId xmlns:p14="http://schemas.microsoft.com/office/powerpoint/2010/main" val="4479576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634B8-030A-4482-12C1-692EE51B6997}"/>
              </a:ext>
            </a:extLst>
          </p:cNvPr>
          <p:cNvSpPr>
            <a:spLocks noGrp="1"/>
          </p:cNvSpPr>
          <p:nvPr>
            <p:ph type="title"/>
          </p:nvPr>
        </p:nvSpPr>
        <p:spPr>
          <a:xfrm>
            <a:off x="838200" y="365125"/>
            <a:ext cx="5717583" cy="1325563"/>
          </a:xfrm>
        </p:spPr>
        <p:txBody>
          <a:bodyPr/>
          <a:lstStyle/>
          <a:p>
            <a:r>
              <a:rPr lang="en-US" dirty="0"/>
              <a:t>Bookings for New Flats</a:t>
            </a:r>
          </a:p>
        </p:txBody>
      </p:sp>
      <p:sp>
        <p:nvSpPr>
          <p:cNvPr id="3" name="Content Placeholder 2">
            <a:extLst>
              <a:ext uri="{FF2B5EF4-FFF2-40B4-BE49-F238E27FC236}">
                <a16:creationId xmlns:a16="http://schemas.microsoft.com/office/drawing/2014/main" id="{BDE36D69-B8B0-C3E8-84ED-BA08459C3658}"/>
              </a:ext>
            </a:extLst>
          </p:cNvPr>
          <p:cNvSpPr>
            <a:spLocks noGrp="1"/>
          </p:cNvSpPr>
          <p:nvPr>
            <p:ph idx="1"/>
          </p:nvPr>
        </p:nvSpPr>
        <p:spPr>
          <a:xfrm>
            <a:off x="838200" y="1825625"/>
            <a:ext cx="5717583" cy="4351338"/>
          </a:xfrm>
        </p:spPr>
        <p:txBody>
          <a:bodyPr>
            <a:normAutofit fontScale="92500" lnSpcReduction="20000"/>
          </a:bodyPr>
          <a:lstStyle/>
          <a:p>
            <a:pPr>
              <a:lnSpc>
                <a:spcPct val="100000"/>
              </a:lnSpc>
            </a:pPr>
            <a:r>
              <a:rPr lang="en-US" sz="2400" dirty="0"/>
              <a:t>With </a:t>
            </a:r>
            <a:r>
              <a:rPr lang="en-US" sz="2400" dirty="0">
                <a:hlinkClick r:id="rId2"/>
              </a:rPr>
              <a:t>increasing BTO flat launches</a:t>
            </a:r>
            <a:r>
              <a:rPr lang="en-US" sz="2400" dirty="0"/>
              <a:t> and increased pace of construction of new flats from 2022, it seems plausible that the </a:t>
            </a:r>
            <a:r>
              <a:rPr lang="en-US" sz="2400" b="1" dirty="0"/>
              <a:t>bookings for new HDB flats might increase</a:t>
            </a:r>
            <a:r>
              <a:rPr lang="en-US" sz="2400" dirty="0"/>
              <a:t>. </a:t>
            </a:r>
          </a:p>
          <a:p>
            <a:pPr lvl="1">
              <a:lnSpc>
                <a:spcPct val="100000"/>
              </a:lnSpc>
            </a:pPr>
            <a:r>
              <a:rPr lang="en-US" sz="1800" dirty="0"/>
              <a:t>The </a:t>
            </a:r>
            <a:r>
              <a:rPr lang="en-US" sz="1800" b="1" dirty="0"/>
              <a:t>fall in bookings for new HDB flats here are possibly linked to the lower numbers of launches in recent years prior to 2022</a:t>
            </a:r>
            <a:r>
              <a:rPr lang="en-US" sz="1800" dirty="0"/>
              <a:t>.</a:t>
            </a:r>
          </a:p>
          <a:p>
            <a:pPr>
              <a:lnSpc>
                <a:spcPct val="100000"/>
              </a:lnSpc>
            </a:pPr>
            <a:r>
              <a:rPr lang="en-US" sz="2400" dirty="0"/>
              <a:t>Taken together with the increases in new HDB flats being awarded since 2019, the property cooling measures introduced in October 2022, and the still relatively high cost of resale flats, </a:t>
            </a:r>
            <a:r>
              <a:rPr lang="en-US" sz="2400" b="1" dirty="0"/>
              <a:t>there is strong evidence that the resale market might moderate even further</a:t>
            </a:r>
            <a:r>
              <a:rPr lang="en-US" sz="2400" dirty="0"/>
              <a:t>.</a:t>
            </a:r>
          </a:p>
        </p:txBody>
      </p:sp>
      <p:sp>
        <p:nvSpPr>
          <p:cNvPr id="4" name="Slide Number Placeholder 3">
            <a:extLst>
              <a:ext uri="{FF2B5EF4-FFF2-40B4-BE49-F238E27FC236}">
                <a16:creationId xmlns:a16="http://schemas.microsoft.com/office/drawing/2014/main" id="{30E3EB71-C593-925E-73EB-D9B83D7E9927}"/>
              </a:ext>
            </a:extLst>
          </p:cNvPr>
          <p:cNvSpPr>
            <a:spLocks noGrp="1"/>
          </p:cNvSpPr>
          <p:nvPr>
            <p:ph type="sldNum" sz="quarter" idx="12"/>
          </p:nvPr>
        </p:nvSpPr>
        <p:spPr/>
        <p:txBody>
          <a:bodyPr/>
          <a:lstStyle/>
          <a:p>
            <a:fld id="{E6FE59FF-D9EB-D545-90E6-CE90D1694C9B}" type="slidenum">
              <a:rPr lang="en-US" smtClean="0"/>
              <a:pPr/>
              <a:t>33</a:t>
            </a:fld>
            <a:endParaRPr lang="en-US" dirty="0"/>
          </a:p>
        </p:txBody>
      </p:sp>
      <p:pic>
        <p:nvPicPr>
          <p:cNvPr id="6" name="Picture 5">
            <a:extLst>
              <a:ext uri="{FF2B5EF4-FFF2-40B4-BE49-F238E27FC236}">
                <a16:creationId xmlns:a16="http://schemas.microsoft.com/office/drawing/2014/main" id="{FA851C62-2F5D-2AC0-E692-43A654983E0F}"/>
              </a:ext>
            </a:extLst>
          </p:cNvPr>
          <p:cNvPicPr>
            <a:picLocks noChangeAspect="1"/>
          </p:cNvPicPr>
          <p:nvPr/>
        </p:nvPicPr>
        <p:blipFill>
          <a:blip r:embed="rId3"/>
          <a:stretch>
            <a:fillRect/>
          </a:stretch>
        </p:blipFill>
        <p:spPr>
          <a:xfrm>
            <a:off x="6687411" y="920750"/>
            <a:ext cx="5016500" cy="5016500"/>
          </a:xfrm>
          <a:prstGeom prst="rect">
            <a:avLst/>
          </a:prstGeom>
        </p:spPr>
      </p:pic>
    </p:spTree>
    <p:extLst>
      <p:ext uri="{BB962C8B-B14F-4D97-AF65-F5344CB8AC3E}">
        <p14:creationId xmlns:p14="http://schemas.microsoft.com/office/powerpoint/2010/main" val="21910481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0DD59-2392-B219-BD81-4ECAA15530BC}"/>
              </a:ext>
            </a:extLst>
          </p:cNvPr>
          <p:cNvSpPr>
            <a:spLocks noGrp="1"/>
          </p:cNvSpPr>
          <p:nvPr>
            <p:ph type="title"/>
          </p:nvPr>
        </p:nvSpPr>
        <p:spPr/>
        <p:txBody>
          <a:bodyPr/>
          <a:lstStyle/>
          <a:p>
            <a:r>
              <a:rPr lang="en-US" dirty="0"/>
              <a:t>Recommendations</a:t>
            </a:r>
          </a:p>
        </p:txBody>
      </p:sp>
      <p:sp>
        <p:nvSpPr>
          <p:cNvPr id="3" name="Content Placeholder 2">
            <a:extLst>
              <a:ext uri="{FF2B5EF4-FFF2-40B4-BE49-F238E27FC236}">
                <a16:creationId xmlns:a16="http://schemas.microsoft.com/office/drawing/2014/main" id="{2A2A977B-3E7B-31A5-2BEB-08A0BF44312D}"/>
              </a:ext>
            </a:extLst>
          </p:cNvPr>
          <p:cNvSpPr>
            <a:spLocks noGrp="1"/>
          </p:cNvSpPr>
          <p:nvPr>
            <p:ph idx="1"/>
          </p:nvPr>
        </p:nvSpPr>
        <p:spPr/>
        <p:txBody>
          <a:bodyPr/>
          <a:lstStyle/>
          <a:p>
            <a:pPr>
              <a:lnSpc>
                <a:spcPct val="100000"/>
              </a:lnSpc>
            </a:pPr>
            <a:endParaRPr lang="en-US" dirty="0"/>
          </a:p>
        </p:txBody>
      </p:sp>
      <p:sp>
        <p:nvSpPr>
          <p:cNvPr id="4" name="Slide Number Placeholder 3">
            <a:extLst>
              <a:ext uri="{FF2B5EF4-FFF2-40B4-BE49-F238E27FC236}">
                <a16:creationId xmlns:a16="http://schemas.microsoft.com/office/drawing/2014/main" id="{96E651A6-A92F-561A-94E2-751E0CEAD84B}"/>
              </a:ext>
            </a:extLst>
          </p:cNvPr>
          <p:cNvSpPr>
            <a:spLocks noGrp="1"/>
          </p:cNvSpPr>
          <p:nvPr>
            <p:ph type="sldNum" sz="quarter" idx="12"/>
          </p:nvPr>
        </p:nvSpPr>
        <p:spPr/>
        <p:txBody>
          <a:bodyPr/>
          <a:lstStyle/>
          <a:p>
            <a:fld id="{E6FE59FF-D9EB-D545-90E6-CE90D1694C9B}" type="slidenum">
              <a:rPr lang="en-US" smtClean="0"/>
              <a:pPr/>
              <a:t>34</a:t>
            </a:fld>
            <a:endParaRPr lang="en-US" dirty="0"/>
          </a:p>
        </p:txBody>
      </p:sp>
    </p:spTree>
    <p:extLst>
      <p:ext uri="{BB962C8B-B14F-4D97-AF65-F5344CB8AC3E}">
        <p14:creationId xmlns:p14="http://schemas.microsoft.com/office/powerpoint/2010/main" val="833258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54D0D-A000-8EC1-04F5-F8E804FB51F2}"/>
              </a:ext>
            </a:extLst>
          </p:cNvPr>
          <p:cNvSpPr>
            <a:spLocks noGrp="1"/>
          </p:cNvSpPr>
          <p:nvPr>
            <p:ph type="title"/>
          </p:nvPr>
        </p:nvSpPr>
        <p:spPr/>
        <p:txBody>
          <a:bodyPr/>
          <a:lstStyle/>
          <a:p>
            <a:r>
              <a:rPr lang="en-US" dirty="0"/>
              <a:t>Resale Flat Prices</a:t>
            </a:r>
          </a:p>
        </p:txBody>
      </p:sp>
      <p:sp>
        <p:nvSpPr>
          <p:cNvPr id="4" name="Content Placeholder 3">
            <a:extLst>
              <a:ext uri="{FF2B5EF4-FFF2-40B4-BE49-F238E27FC236}">
                <a16:creationId xmlns:a16="http://schemas.microsoft.com/office/drawing/2014/main" id="{F95BE129-3F42-83F9-A70B-6D25CF7763DD}"/>
              </a:ext>
            </a:extLst>
          </p:cNvPr>
          <p:cNvSpPr>
            <a:spLocks noGrp="1"/>
          </p:cNvSpPr>
          <p:nvPr>
            <p:ph sz="half" idx="2"/>
          </p:nvPr>
        </p:nvSpPr>
        <p:spPr>
          <a:xfrm>
            <a:off x="914400" y="1857306"/>
            <a:ext cx="5181600" cy="4351338"/>
          </a:xfrm>
        </p:spPr>
        <p:txBody>
          <a:bodyPr>
            <a:normAutofit fontScale="92500" lnSpcReduction="20000"/>
          </a:bodyPr>
          <a:lstStyle/>
          <a:p>
            <a:pPr>
              <a:lnSpc>
                <a:spcPct val="120000"/>
              </a:lnSpc>
            </a:pPr>
            <a:r>
              <a:rPr lang="en-US" dirty="0"/>
              <a:t>Data transformation:</a:t>
            </a:r>
          </a:p>
          <a:p>
            <a:pPr lvl="1">
              <a:lnSpc>
                <a:spcPct val="120000"/>
              </a:lnSpc>
            </a:pPr>
            <a:r>
              <a:rPr lang="en-US" dirty="0"/>
              <a:t>The dataset is a combination of data from the ‘2015 to 2016’ and ’2017 to present’ datasets</a:t>
            </a:r>
          </a:p>
          <a:p>
            <a:pPr lvl="1">
              <a:lnSpc>
                <a:spcPct val="120000"/>
              </a:lnSpc>
            </a:pPr>
            <a:r>
              <a:rPr lang="en-US" dirty="0"/>
              <a:t>The ‘</a:t>
            </a:r>
            <a:r>
              <a:rPr lang="en-US" dirty="0" err="1"/>
              <a:t>storey_range</a:t>
            </a:r>
            <a:r>
              <a:rPr lang="en-US" dirty="0"/>
              <a:t>’ column was converted from numbered ranges to categorical levels of ‘low/mid/high’</a:t>
            </a:r>
          </a:p>
          <a:p>
            <a:pPr lvl="1">
              <a:lnSpc>
                <a:spcPct val="120000"/>
              </a:lnSpc>
            </a:pPr>
            <a:r>
              <a:rPr lang="en-US" dirty="0"/>
              <a:t>The initial ‘month’ column obtained from </a:t>
            </a:r>
            <a:r>
              <a:rPr lang="en-US" dirty="0" err="1"/>
              <a:t>data.gov.sg</a:t>
            </a:r>
            <a:r>
              <a:rPr lang="en-US" dirty="0"/>
              <a:t> was split into the ‘year’ and ‘month’ columns</a:t>
            </a:r>
          </a:p>
        </p:txBody>
      </p:sp>
      <p:sp>
        <p:nvSpPr>
          <p:cNvPr id="5" name="Slide Number Placeholder 4">
            <a:extLst>
              <a:ext uri="{FF2B5EF4-FFF2-40B4-BE49-F238E27FC236}">
                <a16:creationId xmlns:a16="http://schemas.microsoft.com/office/drawing/2014/main" id="{C7554287-C8A1-6041-C185-062B58A8CE92}"/>
              </a:ext>
            </a:extLst>
          </p:cNvPr>
          <p:cNvSpPr>
            <a:spLocks noGrp="1"/>
          </p:cNvSpPr>
          <p:nvPr>
            <p:ph type="sldNum" sz="quarter" idx="12"/>
          </p:nvPr>
        </p:nvSpPr>
        <p:spPr/>
        <p:txBody>
          <a:bodyPr/>
          <a:lstStyle/>
          <a:p>
            <a:fld id="{E6FE59FF-D9EB-D545-90E6-CE90D1694C9B}" type="slidenum">
              <a:rPr lang="en-US" smtClean="0"/>
              <a:pPr/>
              <a:t>4</a:t>
            </a:fld>
            <a:endParaRPr lang="en-US" dirty="0"/>
          </a:p>
        </p:txBody>
      </p:sp>
      <p:pic>
        <p:nvPicPr>
          <p:cNvPr id="8" name="Picture 7">
            <a:extLst>
              <a:ext uri="{FF2B5EF4-FFF2-40B4-BE49-F238E27FC236}">
                <a16:creationId xmlns:a16="http://schemas.microsoft.com/office/drawing/2014/main" id="{92618EE4-005C-DC38-B6EF-1238F0B1C86E}"/>
              </a:ext>
            </a:extLst>
          </p:cNvPr>
          <p:cNvPicPr>
            <a:picLocks noChangeAspect="1"/>
          </p:cNvPicPr>
          <p:nvPr/>
        </p:nvPicPr>
        <p:blipFill>
          <a:blip r:embed="rId2"/>
          <a:stretch>
            <a:fillRect/>
          </a:stretch>
        </p:blipFill>
        <p:spPr>
          <a:xfrm>
            <a:off x="7047512" y="198507"/>
            <a:ext cx="4306288" cy="1559649"/>
          </a:xfrm>
          <a:prstGeom prst="rect">
            <a:avLst/>
          </a:prstGeom>
        </p:spPr>
      </p:pic>
      <p:pic>
        <p:nvPicPr>
          <p:cNvPr id="12" name="Picture 11" descr="Text&#10;&#10;Description automatically generated">
            <a:extLst>
              <a:ext uri="{FF2B5EF4-FFF2-40B4-BE49-F238E27FC236}">
                <a16:creationId xmlns:a16="http://schemas.microsoft.com/office/drawing/2014/main" id="{FA1F94B5-2957-A3A3-7B19-408D6F9C001A}"/>
              </a:ext>
            </a:extLst>
          </p:cNvPr>
          <p:cNvPicPr>
            <a:picLocks noChangeAspect="1"/>
          </p:cNvPicPr>
          <p:nvPr/>
        </p:nvPicPr>
        <p:blipFill rotWithShape="1">
          <a:blip r:embed="rId3"/>
          <a:srcRect l="3200" t="5661" r="3035" b="5584"/>
          <a:stretch/>
        </p:blipFill>
        <p:spPr>
          <a:xfrm>
            <a:off x="6420306" y="1950409"/>
            <a:ext cx="5188183" cy="4075487"/>
          </a:xfrm>
          <a:prstGeom prst="rect">
            <a:avLst/>
          </a:prstGeom>
        </p:spPr>
      </p:pic>
      <p:pic>
        <p:nvPicPr>
          <p:cNvPr id="14" name="Picture 13" descr="Text&#10;&#10;Description automatically generated">
            <a:extLst>
              <a:ext uri="{FF2B5EF4-FFF2-40B4-BE49-F238E27FC236}">
                <a16:creationId xmlns:a16="http://schemas.microsoft.com/office/drawing/2014/main" id="{77D79487-2B77-B60D-C3D7-F03F68AE589F}"/>
              </a:ext>
            </a:extLst>
          </p:cNvPr>
          <p:cNvPicPr>
            <a:picLocks noChangeAspect="1"/>
          </p:cNvPicPr>
          <p:nvPr/>
        </p:nvPicPr>
        <p:blipFill rotWithShape="1">
          <a:blip r:embed="rId4"/>
          <a:srcRect l="4306" t="7232" r="4282" b="7382"/>
          <a:stretch/>
        </p:blipFill>
        <p:spPr>
          <a:xfrm>
            <a:off x="9856099" y="6077774"/>
            <a:ext cx="650337" cy="513908"/>
          </a:xfrm>
          <a:prstGeom prst="rect">
            <a:avLst/>
          </a:prstGeom>
        </p:spPr>
      </p:pic>
      <p:pic>
        <p:nvPicPr>
          <p:cNvPr id="16" name="Picture 15" descr="Text&#10;&#10;Description automatically generated">
            <a:extLst>
              <a:ext uri="{FF2B5EF4-FFF2-40B4-BE49-F238E27FC236}">
                <a16:creationId xmlns:a16="http://schemas.microsoft.com/office/drawing/2014/main" id="{FC005C81-F434-E6E6-C617-5F75071C8384}"/>
              </a:ext>
            </a:extLst>
          </p:cNvPr>
          <p:cNvPicPr>
            <a:picLocks noChangeAspect="1"/>
          </p:cNvPicPr>
          <p:nvPr/>
        </p:nvPicPr>
        <p:blipFill rotWithShape="1">
          <a:blip r:embed="rId5"/>
          <a:srcRect l="4350" t="8308" r="4592" b="8615"/>
          <a:stretch/>
        </p:blipFill>
        <p:spPr>
          <a:xfrm>
            <a:off x="10689336" y="6072980"/>
            <a:ext cx="764497" cy="523493"/>
          </a:xfrm>
          <a:prstGeom prst="rect">
            <a:avLst/>
          </a:prstGeom>
        </p:spPr>
      </p:pic>
    </p:spTree>
    <p:extLst>
      <p:ext uri="{BB962C8B-B14F-4D97-AF65-F5344CB8AC3E}">
        <p14:creationId xmlns:p14="http://schemas.microsoft.com/office/powerpoint/2010/main" val="38929039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54D0D-A000-8EC1-04F5-F8E804FB51F2}"/>
              </a:ext>
            </a:extLst>
          </p:cNvPr>
          <p:cNvSpPr>
            <a:spLocks noGrp="1"/>
          </p:cNvSpPr>
          <p:nvPr>
            <p:ph type="title"/>
          </p:nvPr>
        </p:nvSpPr>
        <p:spPr/>
        <p:txBody>
          <a:bodyPr/>
          <a:lstStyle/>
          <a:p>
            <a:r>
              <a:rPr lang="en-US" dirty="0"/>
              <a:t>Resale Flat Prices</a:t>
            </a:r>
          </a:p>
        </p:txBody>
      </p:sp>
      <p:sp>
        <p:nvSpPr>
          <p:cNvPr id="4" name="Content Placeholder 3">
            <a:extLst>
              <a:ext uri="{FF2B5EF4-FFF2-40B4-BE49-F238E27FC236}">
                <a16:creationId xmlns:a16="http://schemas.microsoft.com/office/drawing/2014/main" id="{F95BE129-3F42-83F9-A70B-6D25CF7763DD}"/>
              </a:ext>
            </a:extLst>
          </p:cNvPr>
          <p:cNvSpPr>
            <a:spLocks noGrp="1"/>
          </p:cNvSpPr>
          <p:nvPr>
            <p:ph sz="half" idx="2"/>
          </p:nvPr>
        </p:nvSpPr>
        <p:spPr>
          <a:xfrm>
            <a:off x="914400" y="1857306"/>
            <a:ext cx="5181600" cy="4351338"/>
          </a:xfrm>
        </p:spPr>
        <p:txBody>
          <a:bodyPr>
            <a:normAutofit/>
          </a:bodyPr>
          <a:lstStyle/>
          <a:p>
            <a:pPr>
              <a:lnSpc>
                <a:spcPct val="120000"/>
              </a:lnSpc>
            </a:pPr>
            <a:r>
              <a:rPr lang="en-US" sz="2400" dirty="0"/>
              <a:t>Data transformation:</a:t>
            </a:r>
          </a:p>
          <a:p>
            <a:pPr lvl="1">
              <a:lnSpc>
                <a:spcPct val="120000"/>
              </a:lnSpc>
            </a:pPr>
            <a:r>
              <a:rPr lang="en-US" sz="1800" dirty="0"/>
              <a:t>The dataset is a combination of data from the ‘2015 to 2016’ and ’2017 to present’ datasets</a:t>
            </a:r>
          </a:p>
          <a:p>
            <a:pPr lvl="2">
              <a:lnSpc>
                <a:spcPct val="120000"/>
              </a:lnSpc>
            </a:pPr>
            <a:r>
              <a:rPr lang="en-US" sz="1600" dirty="0"/>
              <a:t>The ‘</a:t>
            </a:r>
            <a:r>
              <a:rPr lang="en-US" sz="1600" dirty="0" err="1"/>
              <a:t>remaining_lease</a:t>
            </a:r>
            <a:r>
              <a:rPr lang="en-US" sz="1600" dirty="0"/>
              <a:t>’ column in the ‘2017 to present’ dataset needed to be transformed so that it could be combined the the former</a:t>
            </a:r>
          </a:p>
          <a:p>
            <a:pPr lvl="1">
              <a:lnSpc>
                <a:spcPct val="120000"/>
              </a:lnSpc>
            </a:pPr>
            <a:r>
              <a:rPr lang="en-US" sz="1800" dirty="0"/>
              <a:t>The ‘</a:t>
            </a:r>
            <a:r>
              <a:rPr lang="en-US" sz="1800" dirty="0" err="1"/>
              <a:t>storey_range</a:t>
            </a:r>
            <a:r>
              <a:rPr lang="en-US" sz="1800" dirty="0"/>
              <a:t>’ column was converted from numbered ranges to categorical levels of ‘low/mid/high’ using </a:t>
            </a:r>
            <a:r>
              <a:rPr lang="en-US" sz="1800" b="1" dirty="0"/>
              <a:t>for </a:t>
            </a:r>
            <a:r>
              <a:rPr lang="en-US" sz="1800" dirty="0"/>
              <a:t>and </a:t>
            </a:r>
            <a:r>
              <a:rPr lang="en-US" sz="1800" b="1" dirty="0"/>
              <a:t>if-</a:t>
            </a:r>
            <a:r>
              <a:rPr lang="en-US" sz="1800" b="1" dirty="0" err="1"/>
              <a:t>elif</a:t>
            </a:r>
            <a:r>
              <a:rPr lang="en-US" sz="1800" b="1" dirty="0"/>
              <a:t>-else loops</a:t>
            </a:r>
            <a:endParaRPr lang="en-US" sz="1800" dirty="0"/>
          </a:p>
        </p:txBody>
      </p:sp>
      <p:sp>
        <p:nvSpPr>
          <p:cNvPr id="5" name="Slide Number Placeholder 4">
            <a:extLst>
              <a:ext uri="{FF2B5EF4-FFF2-40B4-BE49-F238E27FC236}">
                <a16:creationId xmlns:a16="http://schemas.microsoft.com/office/drawing/2014/main" id="{C7554287-C8A1-6041-C185-062B58A8CE92}"/>
              </a:ext>
            </a:extLst>
          </p:cNvPr>
          <p:cNvSpPr>
            <a:spLocks noGrp="1"/>
          </p:cNvSpPr>
          <p:nvPr>
            <p:ph type="sldNum" sz="quarter" idx="12"/>
          </p:nvPr>
        </p:nvSpPr>
        <p:spPr/>
        <p:txBody>
          <a:bodyPr/>
          <a:lstStyle/>
          <a:p>
            <a:fld id="{E6FE59FF-D9EB-D545-90E6-CE90D1694C9B}" type="slidenum">
              <a:rPr lang="en-US" smtClean="0"/>
              <a:pPr/>
              <a:t>5</a:t>
            </a:fld>
            <a:endParaRPr lang="en-US" dirty="0"/>
          </a:p>
        </p:txBody>
      </p:sp>
      <p:pic>
        <p:nvPicPr>
          <p:cNvPr id="8" name="Picture 7">
            <a:extLst>
              <a:ext uri="{FF2B5EF4-FFF2-40B4-BE49-F238E27FC236}">
                <a16:creationId xmlns:a16="http://schemas.microsoft.com/office/drawing/2014/main" id="{92618EE4-005C-DC38-B6EF-1238F0B1C86E}"/>
              </a:ext>
            </a:extLst>
          </p:cNvPr>
          <p:cNvPicPr>
            <a:picLocks noChangeAspect="1"/>
          </p:cNvPicPr>
          <p:nvPr/>
        </p:nvPicPr>
        <p:blipFill>
          <a:blip r:embed="rId2"/>
          <a:stretch>
            <a:fillRect/>
          </a:stretch>
        </p:blipFill>
        <p:spPr>
          <a:xfrm>
            <a:off x="7047512" y="198507"/>
            <a:ext cx="4306288" cy="1559649"/>
          </a:xfrm>
          <a:prstGeom prst="rect">
            <a:avLst/>
          </a:prstGeom>
        </p:spPr>
      </p:pic>
      <p:pic>
        <p:nvPicPr>
          <p:cNvPr id="14" name="Picture 13" descr="Text&#10;&#10;Description automatically generated">
            <a:extLst>
              <a:ext uri="{FF2B5EF4-FFF2-40B4-BE49-F238E27FC236}">
                <a16:creationId xmlns:a16="http://schemas.microsoft.com/office/drawing/2014/main" id="{77D79487-2B77-B60D-C3D7-F03F68AE589F}"/>
              </a:ext>
            </a:extLst>
          </p:cNvPr>
          <p:cNvPicPr>
            <a:picLocks noChangeAspect="1"/>
          </p:cNvPicPr>
          <p:nvPr/>
        </p:nvPicPr>
        <p:blipFill rotWithShape="1">
          <a:blip r:embed="rId3"/>
          <a:srcRect l="4306" t="7232" r="4282" b="7382"/>
          <a:stretch/>
        </p:blipFill>
        <p:spPr>
          <a:xfrm>
            <a:off x="6500251" y="1990406"/>
            <a:ext cx="4967948" cy="3925762"/>
          </a:xfrm>
          <a:prstGeom prst="rect">
            <a:avLst/>
          </a:prstGeom>
        </p:spPr>
      </p:pic>
      <p:pic>
        <p:nvPicPr>
          <p:cNvPr id="16" name="Picture 15" descr="Text&#10;&#10;Description automatically generated">
            <a:extLst>
              <a:ext uri="{FF2B5EF4-FFF2-40B4-BE49-F238E27FC236}">
                <a16:creationId xmlns:a16="http://schemas.microsoft.com/office/drawing/2014/main" id="{FC005C81-F434-E6E6-C617-5F75071C8384}"/>
              </a:ext>
            </a:extLst>
          </p:cNvPr>
          <p:cNvPicPr>
            <a:picLocks noChangeAspect="1"/>
          </p:cNvPicPr>
          <p:nvPr/>
        </p:nvPicPr>
        <p:blipFill rotWithShape="1">
          <a:blip r:embed="rId4"/>
          <a:srcRect l="4350" t="8308" r="4592" b="8615"/>
          <a:stretch/>
        </p:blipFill>
        <p:spPr>
          <a:xfrm>
            <a:off x="10689336" y="6072980"/>
            <a:ext cx="764497" cy="523493"/>
          </a:xfrm>
          <a:prstGeom prst="rect">
            <a:avLst/>
          </a:prstGeom>
        </p:spPr>
      </p:pic>
    </p:spTree>
    <p:extLst>
      <p:ext uri="{BB962C8B-B14F-4D97-AF65-F5344CB8AC3E}">
        <p14:creationId xmlns:p14="http://schemas.microsoft.com/office/powerpoint/2010/main" val="30078872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54D0D-A000-8EC1-04F5-F8E804FB51F2}"/>
              </a:ext>
            </a:extLst>
          </p:cNvPr>
          <p:cNvSpPr>
            <a:spLocks noGrp="1"/>
          </p:cNvSpPr>
          <p:nvPr>
            <p:ph type="title"/>
          </p:nvPr>
        </p:nvSpPr>
        <p:spPr/>
        <p:txBody>
          <a:bodyPr/>
          <a:lstStyle/>
          <a:p>
            <a:r>
              <a:rPr lang="en-US" dirty="0"/>
              <a:t>Resale Flat Prices</a:t>
            </a:r>
          </a:p>
        </p:txBody>
      </p:sp>
      <p:sp>
        <p:nvSpPr>
          <p:cNvPr id="4" name="Content Placeholder 3">
            <a:extLst>
              <a:ext uri="{FF2B5EF4-FFF2-40B4-BE49-F238E27FC236}">
                <a16:creationId xmlns:a16="http://schemas.microsoft.com/office/drawing/2014/main" id="{F95BE129-3F42-83F9-A70B-6D25CF7763DD}"/>
              </a:ext>
            </a:extLst>
          </p:cNvPr>
          <p:cNvSpPr>
            <a:spLocks noGrp="1"/>
          </p:cNvSpPr>
          <p:nvPr>
            <p:ph sz="half" idx="2"/>
          </p:nvPr>
        </p:nvSpPr>
        <p:spPr>
          <a:xfrm>
            <a:off x="914400" y="1857306"/>
            <a:ext cx="5181600" cy="4351338"/>
          </a:xfrm>
        </p:spPr>
        <p:txBody>
          <a:bodyPr>
            <a:normAutofit/>
          </a:bodyPr>
          <a:lstStyle/>
          <a:p>
            <a:pPr>
              <a:lnSpc>
                <a:spcPct val="120000"/>
              </a:lnSpc>
            </a:pPr>
            <a:r>
              <a:rPr lang="en-US" dirty="0"/>
              <a:t>Data transformation:</a:t>
            </a:r>
          </a:p>
          <a:p>
            <a:pPr lvl="1">
              <a:lnSpc>
                <a:spcPct val="120000"/>
              </a:lnSpc>
            </a:pPr>
            <a:r>
              <a:rPr lang="en-US" dirty="0"/>
              <a:t>The initial ‘month’ column obtained from </a:t>
            </a:r>
            <a:r>
              <a:rPr lang="en-US" dirty="0" err="1"/>
              <a:t>data.gov.sg</a:t>
            </a:r>
            <a:r>
              <a:rPr lang="en-US" dirty="0"/>
              <a:t> was split into the ‘year’ and ‘month’ columns using </a:t>
            </a:r>
            <a:r>
              <a:rPr lang="en-US" b="1" dirty="0" err="1"/>
              <a:t>np.char.split</a:t>
            </a:r>
            <a:r>
              <a:rPr lang="en-US" b="1" dirty="0"/>
              <a:t>() and then zip()</a:t>
            </a:r>
            <a:endParaRPr lang="en-US" dirty="0"/>
          </a:p>
        </p:txBody>
      </p:sp>
      <p:sp>
        <p:nvSpPr>
          <p:cNvPr id="5" name="Slide Number Placeholder 4">
            <a:extLst>
              <a:ext uri="{FF2B5EF4-FFF2-40B4-BE49-F238E27FC236}">
                <a16:creationId xmlns:a16="http://schemas.microsoft.com/office/drawing/2014/main" id="{C7554287-C8A1-6041-C185-062B58A8CE92}"/>
              </a:ext>
            </a:extLst>
          </p:cNvPr>
          <p:cNvSpPr>
            <a:spLocks noGrp="1"/>
          </p:cNvSpPr>
          <p:nvPr>
            <p:ph type="sldNum" sz="quarter" idx="12"/>
          </p:nvPr>
        </p:nvSpPr>
        <p:spPr/>
        <p:txBody>
          <a:bodyPr/>
          <a:lstStyle/>
          <a:p>
            <a:fld id="{E6FE59FF-D9EB-D545-90E6-CE90D1694C9B}" type="slidenum">
              <a:rPr lang="en-US" smtClean="0"/>
              <a:pPr/>
              <a:t>6</a:t>
            </a:fld>
            <a:endParaRPr lang="en-US" dirty="0"/>
          </a:p>
        </p:txBody>
      </p:sp>
      <p:pic>
        <p:nvPicPr>
          <p:cNvPr id="8" name="Picture 7">
            <a:extLst>
              <a:ext uri="{FF2B5EF4-FFF2-40B4-BE49-F238E27FC236}">
                <a16:creationId xmlns:a16="http://schemas.microsoft.com/office/drawing/2014/main" id="{92618EE4-005C-DC38-B6EF-1238F0B1C86E}"/>
              </a:ext>
            </a:extLst>
          </p:cNvPr>
          <p:cNvPicPr>
            <a:picLocks noChangeAspect="1"/>
          </p:cNvPicPr>
          <p:nvPr/>
        </p:nvPicPr>
        <p:blipFill>
          <a:blip r:embed="rId2"/>
          <a:stretch>
            <a:fillRect/>
          </a:stretch>
        </p:blipFill>
        <p:spPr>
          <a:xfrm>
            <a:off x="7047512" y="198507"/>
            <a:ext cx="4306288" cy="1559649"/>
          </a:xfrm>
          <a:prstGeom prst="rect">
            <a:avLst/>
          </a:prstGeom>
        </p:spPr>
      </p:pic>
      <p:pic>
        <p:nvPicPr>
          <p:cNvPr id="16" name="Picture 15" descr="Text&#10;&#10;Description automatically generated">
            <a:extLst>
              <a:ext uri="{FF2B5EF4-FFF2-40B4-BE49-F238E27FC236}">
                <a16:creationId xmlns:a16="http://schemas.microsoft.com/office/drawing/2014/main" id="{FC005C81-F434-E6E6-C617-5F75071C8384}"/>
              </a:ext>
            </a:extLst>
          </p:cNvPr>
          <p:cNvPicPr>
            <a:picLocks noChangeAspect="1"/>
          </p:cNvPicPr>
          <p:nvPr/>
        </p:nvPicPr>
        <p:blipFill rotWithShape="1">
          <a:blip r:embed="rId3"/>
          <a:srcRect l="4350" t="8308" r="4592" b="8615"/>
          <a:stretch/>
        </p:blipFill>
        <p:spPr>
          <a:xfrm>
            <a:off x="6273871" y="2139213"/>
            <a:ext cx="5414975" cy="3707930"/>
          </a:xfrm>
          <a:prstGeom prst="rect">
            <a:avLst/>
          </a:prstGeom>
        </p:spPr>
      </p:pic>
    </p:spTree>
    <p:extLst>
      <p:ext uri="{BB962C8B-B14F-4D97-AF65-F5344CB8AC3E}">
        <p14:creationId xmlns:p14="http://schemas.microsoft.com/office/powerpoint/2010/main" val="9662142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54D0D-A000-8EC1-04F5-F8E804FB51F2}"/>
              </a:ext>
            </a:extLst>
          </p:cNvPr>
          <p:cNvSpPr>
            <a:spLocks noGrp="1"/>
          </p:cNvSpPr>
          <p:nvPr>
            <p:ph type="title"/>
          </p:nvPr>
        </p:nvSpPr>
        <p:spPr/>
        <p:txBody>
          <a:bodyPr/>
          <a:lstStyle/>
          <a:p>
            <a:r>
              <a:rPr lang="en-US" dirty="0"/>
              <a:t>HDB Resale Price Index</a:t>
            </a:r>
          </a:p>
        </p:txBody>
      </p:sp>
      <p:sp>
        <p:nvSpPr>
          <p:cNvPr id="3" name="Content Placeholder 2">
            <a:extLst>
              <a:ext uri="{FF2B5EF4-FFF2-40B4-BE49-F238E27FC236}">
                <a16:creationId xmlns:a16="http://schemas.microsoft.com/office/drawing/2014/main" id="{A4A59543-8315-347F-3172-1277A0D153D3}"/>
              </a:ext>
            </a:extLst>
          </p:cNvPr>
          <p:cNvSpPr>
            <a:spLocks noGrp="1"/>
          </p:cNvSpPr>
          <p:nvPr>
            <p:ph sz="half" idx="1"/>
          </p:nvPr>
        </p:nvSpPr>
        <p:spPr/>
        <p:txBody>
          <a:bodyPr>
            <a:normAutofit fontScale="92500" lnSpcReduction="10000"/>
          </a:bodyPr>
          <a:lstStyle/>
          <a:p>
            <a:pPr>
              <a:lnSpc>
                <a:spcPct val="110000"/>
              </a:lnSpc>
            </a:pPr>
            <a:r>
              <a:rPr lang="en-US" dirty="0"/>
              <a:t>There are 131 rows and 3 columns in this dataset </a:t>
            </a:r>
          </a:p>
          <a:p>
            <a:pPr>
              <a:lnSpc>
                <a:spcPct val="110000"/>
              </a:lnSpc>
            </a:pPr>
            <a:r>
              <a:rPr lang="en-US" dirty="0"/>
              <a:t>The names of the columns are: </a:t>
            </a:r>
          </a:p>
          <a:p>
            <a:pPr lvl="1">
              <a:lnSpc>
                <a:spcPct val="110000"/>
              </a:lnSpc>
            </a:pPr>
            <a:r>
              <a:rPr lang="en-US" dirty="0"/>
              <a:t>quarter &lt;class &lt;U50&gt;</a:t>
            </a:r>
          </a:p>
          <a:p>
            <a:pPr lvl="1">
              <a:lnSpc>
                <a:spcPct val="110000"/>
              </a:lnSpc>
            </a:pPr>
            <a:r>
              <a:rPr lang="en-US" dirty="0"/>
              <a:t>index &lt;class float64&gt; </a:t>
            </a:r>
          </a:p>
          <a:p>
            <a:pPr lvl="1">
              <a:lnSpc>
                <a:spcPct val="110000"/>
              </a:lnSpc>
            </a:pPr>
            <a:r>
              <a:rPr lang="en-US" dirty="0"/>
              <a:t>year &lt;class int64&gt;</a:t>
            </a:r>
          </a:p>
          <a:p>
            <a:pPr>
              <a:lnSpc>
                <a:spcPct val="110000"/>
              </a:lnSpc>
            </a:pPr>
            <a:r>
              <a:rPr lang="en-US" dirty="0"/>
              <a:t>The index calculates the average quarterly resale price while accounting for flat types, towns, and models.</a:t>
            </a:r>
          </a:p>
        </p:txBody>
      </p:sp>
      <p:sp>
        <p:nvSpPr>
          <p:cNvPr id="4" name="Content Placeholder 3">
            <a:extLst>
              <a:ext uri="{FF2B5EF4-FFF2-40B4-BE49-F238E27FC236}">
                <a16:creationId xmlns:a16="http://schemas.microsoft.com/office/drawing/2014/main" id="{F95BE129-3F42-83F9-A70B-6D25CF7763DD}"/>
              </a:ext>
            </a:extLst>
          </p:cNvPr>
          <p:cNvSpPr>
            <a:spLocks noGrp="1"/>
          </p:cNvSpPr>
          <p:nvPr>
            <p:ph sz="half" idx="2"/>
          </p:nvPr>
        </p:nvSpPr>
        <p:spPr/>
        <p:txBody>
          <a:bodyPr>
            <a:normAutofit fontScale="92500" lnSpcReduction="10000"/>
          </a:bodyPr>
          <a:lstStyle/>
          <a:p>
            <a:pPr>
              <a:lnSpc>
                <a:spcPct val="110000"/>
              </a:lnSpc>
            </a:pPr>
            <a:r>
              <a:rPr lang="en-US" dirty="0"/>
              <a:t>Data transformation:</a:t>
            </a:r>
          </a:p>
          <a:p>
            <a:pPr lvl="1">
              <a:lnSpc>
                <a:spcPct val="110000"/>
              </a:lnSpc>
            </a:pPr>
            <a:r>
              <a:rPr lang="en-US" dirty="0"/>
              <a:t>The initial ‘quarter’ column obtained from </a:t>
            </a:r>
            <a:r>
              <a:rPr lang="en-US" dirty="0" err="1"/>
              <a:t>data.gov.sg</a:t>
            </a:r>
            <a:r>
              <a:rPr lang="en-US" dirty="0"/>
              <a:t> was split into the ‘quarter’ and ‘year’ columns</a:t>
            </a:r>
          </a:p>
        </p:txBody>
      </p:sp>
      <p:sp>
        <p:nvSpPr>
          <p:cNvPr id="5" name="Slide Number Placeholder 4">
            <a:extLst>
              <a:ext uri="{FF2B5EF4-FFF2-40B4-BE49-F238E27FC236}">
                <a16:creationId xmlns:a16="http://schemas.microsoft.com/office/drawing/2014/main" id="{C7554287-C8A1-6041-C185-062B58A8CE92}"/>
              </a:ext>
            </a:extLst>
          </p:cNvPr>
          <p:cNvSpPr>
            <a:spLocks noGrp="1"/>
          </p:cNvSpPr>
          <p:nvPr>
            <p:ph type="sldNum" sz="quarter" idx="12"/>
          </p:nvPr>
        </p:nvSpPr>
        <p:spPr/>
        <p:txBody>
          <a:bodyPr/>
          <a:lstStyle/>
          <a:p>
            <a:fld id="{E6FE59FF-D9EB-D545-90E6-CE90D1694C9B}" type="slidenum">
              <a:rPr lang="en-US" smtClean="0"/>
              <a:pPr/>
              <a:t>7</a:t>
            </a:fld>
            <a:endParaRPr lang="en-US" dirty="0"/>
          </a:p>
        </p:txBody>
      </p:sp>
      <p:pic>
        <p:nvPicPr>
          <p:cNvPr id="7" name="Picture 6">
            <a:extLst>
              <a:ext uri="{FF2B5EF4-FFF2-40B4-BE49-F238E27FC236}">
                <a16:creationId xmlns:a16="http://schemas.microsoft.com/office/drawing/2014/main" id="{DF158B3F-3791-CFE0-84DB-6F10D02A9629}"/>
              </a:ext>
            </a:extLst>
          </p:cNvPr>
          <p:cNvPicPr>
            <a:picLocks noChangeAspect="1"/>
          </p:cNvPicPr>
          <p:nvPr/>
        </p:nvPicPr>
        <p:blipFill>
          <a:blip r:embed="rId2"/>
          <a:stretch>
            <a:fillRect/>
          </a:stretch>
        </p:blipFill>
        <p:spPr>
          <a:xfrm>
            <a:off x="7163494" y="681037"/>
            <a:ext cx="4190306" cy="767570"/>
          </a:xfrm>
          <a:prstGeom prst="rect">
            <a:avLst/>
          </a:prstGeom>
        </p:spPr>
      </p:pic>
      <p:pic>
        <p:nvPicPr>
          <p:cNvPr id="8" name="Picture 7" descr="A picture containing text, monitor, screenshot&#10;&#10;Description automatically generated">
            <a:extLst>
              <a:ext uri="{FF2B5EF4-FFF2-40B4-BE49-F238E27FC236}">
                <a16:creationId xmlns:a16="http://schemas.microsoft.com/office/drawing/2014/main" id="{C9A9425E-78C4-0408-2051-BE62643C112F}"/>
              </a:ext>
            </a:extLst>
          </p:cNvPr>
          <p:cNvPicPr>
            <a:picLocks noChangeAspect="1"/>
          </p:cNvPicPr>
          <p:nvPr/>
        </p:nvPicPr>
        <p:blipFill rotWithShape="1">
          <a:blip r:embed="rId3"/>
          <a:srcRect l="7152" t="20081" r="7191" b="19352"/>
          <a:stretch/>
        </p:blipFill>
        <p:spPr>
          <a:xfrm>
            <a:off x="5934456" y="3768938"/>
            <a:ext cx="2752344" cy="958509"/>
          </a:xfrm>
          <a:prstGeom prst="rect">
            <a:avLst/>
          </a:prstGeom>
        </p:spPr>
      </p:pic>
      <p:pic>
        <p:nvPicPr>
          <p:cNvPr id="10" name="Picture 9" descr="Text&#10;&#10;Description automatically generated">
            <a:extLst>
              <a:ext uri="{FF2B5EF4-FFF2-40B4-BE49-F238E27FC236}">
                <a16:creationId xmlns:a16="http://schemas.microsoft.com/office/drawing/2014/main" id="{717F7C15-71D8-60DB-C20F-FB205582A4F0}"/>
              </a:ext>
            </a:extLst>
          </p:cNvPr>
          <p:cNvPicPr>
            <a:picLocks noChangeAspect="1"/>
          </p:cNvPicPr>
          <p:nvPr/>
        </p:nvPicPr>
        <p:blipFill rotWithShape="1">
          <a:blip r:embed="rId4"/>
          <a:srcRect l="5379" t="10939" r="5327" b="11149"/>
          <a:stretch/>
        </p:blipFill>
        <p:spPr>
          <a:xfrm>
            <a:off x="8763000" y="4348776"/>
            <a:ext cx="3297764" cy="2011679"/>
          </a:xfrm>
          <a:prstGeom prst="rect">
            <a:avLst/>
          </a:prstGeom>
        </p:spPr>
      </p:pic>
    </p:spTree>
    <p:extLst>
      <p:ext uri="{BB962C8B-B14F-4D97-AF65-F5344CB8AC3E}">
        <p14:creationId xmlns:p14="http://schemas.microsoft.com/office/powerpoint/2010/main" val="39956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54D0D-A000-8EC1-04F5-F8E804FB51F2}"/>
              </a:ext>
            </a:extLst>
          </p:cNvPr>
          <p:cNvSpPr>
            <a:spLocks noGrp="1"/>
          </p:cNvSpPr>
          <p:nvPr>
            <p:ph type="title"/>
          </p:nvPr>
        </p:nvSpPr>
        <p:spPr>
          <a:xfrm>
            <a:off x="838200" y="365125"/>
            <a:ext cx="6325294" cy="1325563"/>
          </a:xfrm>
        </p:spPr>
        <p:txBody>
          <a:bodyPr>
            <a:noAutofit/>
          </a:bodyPr>
          <a:lstStyle/>
          <a:p>
            <a:r>
              <a:rPr lang="en-US" sz="3600" dirty="0"/>
              <a:t>Number of Applications Registered for Resale Flats </a:t>
            </a:r>
          </a:p>
        </p:txBody>
      </p:sp>
      <p:sp>
        <p:nvSpPr>
          <p:cNvPr id="3" name="Content Placeholder 2">
            <a:extLst>
              <a:ext uri="{FF2B5EF4-FFF2-40B4-BE49-F238E27FC236}">
                <a16:creationId xmlns:a16="http://schemas.microsoft.com/office/drawing/2014/main" id="{A4A59543-8315-347F-3172-1277A0D153D3}"/>
              </a:ext>
            </a:extLst>
          </p:cNvPr>
          <p:cNvSpPr>
            <a:spLocks noGrp="1"/>
          </p:cNvSpPr>
          <p:nvPr>
            <p:ph sz="half" idx="1"/>
          </p:nvPr>
        </p:nvSpPr>
        <p:spPr/>
        <p:txBody>
          <a:bodyPr>
            <a:normAutofit/>
          </a:bodyPr>
          <a:lstStyle/>
          <a:p>
            <a:pPr>
              <a:lnSpc>
                <a:spcPct val="100000"/>
              </a:lnSpc>
            </a:pPr>
            <a:r>
              <a:rPr lang="en-US" dirty="0"/>
              <a:t>There are 7 rows and 3 columns in this dataset </a:t>
            </a:r>
          </a:p>
          <a:p>
            <a:pPr>
              <a:lnSpc>
                <a:spcPct val="100000"/>
              </a:lnSpc>
            </a:pPr>
            <a:r>
              <a:rPr lang="en-US" dirty="0"/>
              <a:t>The names of the columns are: </a:t>
            </a:r>
          </a:p>
          <a:p>
            <a:pPr lvl="1">
              <a:lnSpc>
                <a:spcPct val="100000"/>
              </a:lnSpc>
            </a:pPr>
            <a:r>
              <a:rPr lang="en-US" dirty="0"/>
              <a:t>year &lt;class &lt;int64&gt;</a:t>
            </a:r>
          </a:p>
          <a:p>
            <a:pPr lvl="1">
              <a:lnSpc>
                <a:spcPct val="100000"/>
              </a:lnSpc>
            </a:pPr>
            <a:r>
              <a:rPr lang="en-US" dirty="0"/>
              <a:t>type &lt;class &lt;U50&gt; </a:t>
            </a:r>
          </a:p>
          <a:p>
            <a:pPr lvl="1">
              <a:lnSpc>
                <a:spcPct val="100000"/>
              </a:lnSpc>
            </a:pPr>
            <a:r>
              <a:rPr lang="en-US" dirty="0" err="1"/>
              <a:t>applications_registered</a:t>
            </a:r>
            <a:r>
              <a:rPr lang="en-US" dirty="0"/>
              <a:t> &lt;class int64&gt;</a:t>
            </a:r>
          </a:p>
        </p:txBody>
      </p:sp>
      <p:sp>
        <p:nvSpPr>
          <p:cNvPr id="4" name="Content Placeholder 3">
            <a:extLst>
              <a:ext uri="{FF2B5EF4-FFF2-40B4-BE49-F238E27FC236}">
                <a16:creationId xmlns:a16="http://schemas.microsoft.com/office/drawing/2014/main" id="{F95BE129-3F42-83F9-A70B-6D25CF7763DD}"/>
              </a:ext>
            </a:extLst>
          </p:cNvPr>
          <p:cNvSpPr>
            <a:spLocks noGrp="1"/>
          </p:cNvSpPr>
          <p:nvPr>
            <p:ph sz="half" idx="2"/>
          </p:nvPr>
        </p:nvSpPr>
        <p:spPr/>
        <p:txBody>
          <a:bodyPr>
            <a:normAutofit/>
          </a:bodyPr>
          <a:lstStyle/>
          <a:p>
            <a:pPr>
              <a:lnSpc>
                <a:spcPct val="100000"/>
              </a:lnSpc>
            </a:pPr>
            <a:r>
              <a:rPr lang="en-US" dirty="0"/>
              <a:t>Data transformation:</a:t>
            </a:r>
          </a:p>
          <a:p>
            <a:pPr lvl="1">
              <a:lnSpc>
                <a:spcPct val="100000"/>
              </a:lnSpc>
            </a:pPr>
            <a:r>
              <a:rPr lang="en-US" dirty="0"/>
              <a:t>The dataset was filtered for only resale flats and excluded for rental flats</a:t>
            </a:r>
          </a:p>
        </p:txBody>
      </p:sp>
      <p:sp>
        <p:nvSpPr>
          <p:cNvPr id="5" name="Slide Number Placeholder 4">
            <a:extLst>
              <a:ext uri="{FF2B5EF4-FFF2-40B4-BE49-F238E27FC236}">
                <a16:creationId xmlns:a16="http://schemas.microsoft.com/office/drawing/2014/main" id="{C7554287-C8A1-6041-C185-062B58A8CE92}"/>
              </a:ext>
            </a:extLst>
          </p:cNvPr>
          <p:cNvSpPr>
            <a:spLocks noGrp="1"/>
          </p:cNvSpPr>
          <p:nvPr>
            <p:ph type="sldNum" sz="quarter" idx="12"/>
          </p:nvPr>
        </p:nvSpPr>
        <p:spPr/>
        <p:txBody>
          <a:bodyPr/>
          <a:lstStyle/>
          <a:p>
            <a:fld id="{E6FE59FF-D9EB-D545-90E6-CE90D1694C9B}" type="slidenum">
              <a:rPr lang="en-US" smtClean="0"/>
              <a:pPr/>
              <a:t>8</a:t>
            </a:fld>
            <a:endParaRPr lang="en-US" dirty="0"/>
          </a:p>
        </p:txBody>
      </p:sp>
      <p:pic>
        <p:nvPicPr>
          <p:cNvPr id="6" name="Picture 5">
            <a:extLst>
              <a:ext uri="{FF2B5EF4-FFF2-40B4-BE49-F238E27FC236}">
                <a16:creationId xmlns:a16="http://schemas.microsoft.com/office/drawing/2014/main" id="{3E06CE98-45F4-C59C-7717-14AEDEC1A66E}"/>
              </a:ext>
            </a:extLst>
          </p:cNvPr>
          <p:cNvPicPr>
            <a:picLocks noChangeAspect="1"/>
          </p:cNvPicPr>
          <p:nvPr/>
        </p:nvPicPr>
        <p:blipFill>
          <a:blip r:embed="rId2"/>
          <a:stretch>
            <a:fillRect/>
          </a:stretch>
        </p:blipFill>
        <p:spPr>
          <a:xfrm>
            <a:off x="6698788" y="681037"/>
            <a:ext cx="4655012" cy="543329"/>
          </a:xfrm>
          <a:prstGeom prst="rect">
            <a:avLst/>
          </a:prstGeom>
        </p:spPr>
      </p:pic>
      <p:pic>
        <p:nvPicPr>
          <p:cNvPr id="8" name="Picture 7" descr="Text&#10;&#10;Description automatically generated">
            <a:extLst>
              <a:ext uri="{FF2B5EF4-FFF2-40B4-BE49-F238E27FC236}">
                <a16:creationId xmlns:a16="http://schemas.microsoft.com/office/drawing/2014/main" id="{C22CBCFC-ED77-3466-0D64-9D374B5E06A6}"/>
              </a:ext>
            </a:extLst>
          </p:cNvPr>
          <p:cNvPicPr>
            <a:picLocks noChangeAspect="1"/>
          </p:cNvPicPr>
          <p:nvPr/>
        </p:nvPicPr>
        <p:blipFill rotWithShape="1">
          <a:blip r:embed="rId3"/>
          <a:srcRect l="5245" t="11318" r="5343" b="10912"/>
          <a:stretch/>
        </p:blipFill>
        <p:spPr>
          <a:xfrm>
            <a:off x="6698788" y="3640025"/>
            <a:ext cx="4573479" cy="2671875"/>
          </a:xfrm>
          <a:prstGeom prst="rect">
            <a:avLst/>
          </a:prstGeom>
        </p:spPr>
      </p:pic>
    </p:spTree>
    <p:extLst>
      <p:ext uri="{BB962C8B-B14F-4D97-AF65-F5344CB8AC3E}">
        <p14:creationId xmlns:p14="http://schemas.microsoft.com/office/powerpoint/2010/main" val="1621911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54D0D-A000-8EC1-04F5-F8E804FB51F2}"/>
              </a:ext>
            </a:extLst>
          </p:cNvPr>
          <p:cNvSpPr>
            <a:spLocks noGrp="1"/>
          </p:cNvSpPr>
          <p:nvPr>
            <p:ph type="title"/>
          </p:nvPr>
        </p:nvSpPr>
        <p:spPr>
          <a:xfrm>
            <a:off x="838200" y="365125"/>
            <a:ext cx="5921188" cy="1325563"/>
          </a:xfrm>
        </p:spPr>
        <p:txBody>
          <a:bodyPr>
            <a:noAutofit/>
          </a:bodyPr>
          <a:lstStyle/>
          <a:p>
            <a:r>
              <a:rPr lang="en-US" sz="3600" dirty="0"/>
              <a:t>Completion Status of HDB Residential Developments</a:t>
            </a:r>
          </a:p>
        </p:txBody>
      </p:sp>
      <p:sp>
        <p:nvSpPr>
          <p:cNvPr id="3" name="Content Placeholder 2">
            <a:extLst>
              <a:ext uri="{FF2B5EF4-FFF2-40B4-BE49-F238E27FC236}">
                <a16:creationId xmlns:a16="http://schemas.microsoft.com/office/drawing/2014/main" id="{A4A59543-8315-347F-3172-1277A0D153D3}"/>
              </a:ext>
            </a:extLst>
          </p:cNvPr>
          <p:cNvSpPr>
            <a:spLocks noGrp="1"/>
          </p:cNvSpPr>
          <p:nvPr>
            <p:ph sz="half" idx="1"/>
          </p:nvPr>
        </p:nvSpPr>
        <p:spPr/>
        <p:txBody>
          <a:bodyPr>
            <a:normAutofit fontScale="92500"/>
          </a:bodyPr>
          <a:lstStyle/>
          <a:p>
            <a:pPr>
              <a:lnSpc>
                <a:spcPct val="110000"/>
              </a:lnSpc>
            </a:pPr>
            <a:r>
              <a:rPr lang="en-US" dirty="0"/>
              <a:t>There are 75 rows and 4 columns in this dataset </a:t>
            </a:r>
          </a:p>
          <a:p>
            <a:pPr>
              <a:lnSpc>
                <a:spcPct val="110000"/>
              </a:lnSpc>
            </a:pPr>
            <a:r>
              <a:rPr lang="en-US" dirty="0"/>
              <a:t>The names of the columns are: </a:t>
            </a:r>
          </a:p>
          <a:p>
            <a:pPr lvl="1">
              <a:lnSpc>
                <a:spcPct val="110000"/>
              </a:lnSpc>
            </a:pPr>
            <a:r>
              <a:rPr lang="en-US" dirty="0"/>
              <a:t>year &lt;class int64&gt;</a:t>
            </a:r>
          </a:p>
          <a:p>
            <a:pPr lvl="1">
              <a:lnSpc>
                <a:spcPct val="110000"/>
              </a:lnSpc>
            </a:pPr>
            <a:r>
              <a:rPr lang="en-US" dirty="0"/>
              <a:t>type &lt;class &lt;U50&gt; </a:t>
            </a:r>
          </a:p>
          <a:p>
            <a:pPr lvl="1">
              <a:lnSpc>
                <a:spcPct val="110000"/>
              </a:lnSpc>
            </a:pPr>
            <a:r>
              <a:rPr lang="en-US" dirty="0"/>
              <a:t>status &lt;class &lt;U50&gt; </a:t>
            </a:r>
          </a:p>
          <a:p>
            <a:pPr lvl="1">
              <a:lnSpc>
                <a:spcPct val="110000"/>
              </a:lnSpc>
            </a:pPr>
            <a:r>
              <a:rPr lang="en-US" dirty="0" err="1"/>
              <a:t>no_of_units</a:t>
            </a:r>
            <a:r>
              <a:rPr lang="en-US" dirty="0"/>
              <a:t> &lt;class int64&gt;</a:t>
            </a:r>
          </a:p>
          <a:p>
            <a:pPr>
              <a:lnSpc>
                <a:spcPct val="110000"/>
              </a:lnSpc>
            </a:pPr>
            <a:r>
              <a:rPr lang="en-US" dirty="0"/>
              <a:t>This dataset only includes new flats by HDB (incl. BTO, DBSS)</a:t>
            </a:r>
          </a:p>
        </p:txBody>
      </p:sp>
      <p:sp>
        <p:nvSpPr>
          <p:cNvPr id="4" name="Content Placeholder 3">
            <a:extLst>
              <a:ext uri="{FF2B5EF4-FFF2-40B4-BE49-F238E27FC236}">
                <a16:creationId xmlns:a16="http://schemas.microsoft.com/office/drawing/2014/main" id="{F95BE129-3F42-83F9-A70B-6D25CF7763DD}"/>
              </a:ext>
            </a:extLst>
          </p:cNvPr>
          <p:cNvSpPr>
            <a:spLocks noGrp="1"/>
          </p:cNvSpPr>
          <p:nvPr>
            <p:ph sz="half" idx="2"/>
          </p:nvPr>
        </p:nvSpPr>
        <p:spPr/>
        <p:txBody>
          <a:bodyPr>
            <a:normAutofit fontScale="92500"/>
          </a:bodyPr>
          <a:lstStyle/>
          <a:p>
            <a:pPr>
              <a:lnSpc>
                <a:spcPct val="110000"/>
              </a:lnSpc>
            </a:pPr>
            <a:r>
              <a:rPr lang="en-US" dirty="0"/>
              <a:t>Data transformation:</a:t>
            </a:r>
          </a:p>
          <a:p>
            <a:pPr lvl="1">
              <a:lnSpc>
                <a:spcPct val="110000"/>
              </a:lnSpc>
            </a:pPr>
            <a:r>
              <a:rPr lang="en-US" dirty="0"/>
              <a:t>The ‘</a:t>
            </a:r>
            <a:r>
              <a:rPr lang="en-US" dirty="0" err="1"/>
              <a:t>no_of_units</a:t>
            </a:r>
            <a:r>
              <a:rPr lang="en-US" dirty="0"/>
              <a:t>’ column had missing values indicated by ‘</a:t>
            </a:r>
            <a:r>
              <a:rPr lang="en-US" dirty="0" err="1"/>
              <a:t>na</a:t>
            </a:r>
            <a:r>
              <a:rPr lang="en-US" dirty="0"/>
              <a:t>’, which were filled with 0 values for ease of analysis</a:t>
            </a:r>
          </a:p>
          <a:p>
            <a:pPr lvl="1">
              <a:lnSpc>
                <a:spcPct val="110000"/>
              </a:lnSpc>
            </a:pPr>
            <a:endParaRPr lang="en-US" dirty="0"/>
          </a:p>
        </p:txBody>
      </p:sp>
      <p:sp>
        <p:nvSpPr>
          <p:cNvPr id="5" name="Slide Number Placeholder 4">
            <a:extLst>
              <a:ext uri="{FF2B5EF4-FFF2-40B4-BE49-F238E27FC236}">
                <a16:creationId xmlns:a16="http://schemas.microsoft.com/office/drawing/2014/main" id="{C7554287-C8A1-6041-C185-062B58A8CE92}"/>
              </a:ext>
            </a:extLst>
          </p:cNvPr>
          <p:cNvSpPr>
            <a:spLocks noGrp="1"/>
          </p:cNvSpPr>
          <p:nvPr>
            <p:ph type="sldNum" sz="quarter" idx="12"/>
          </p:nvPr>
        </p:nvSpPr>
        <p:spPr/>
        <p:txBody>
          <a:bodyPr/>
          <a:lstStyle/>
          <a:p>
            <a:fld id="{E6FE59FF-D9EB-D545-90E6-CE90D1694C9B}" type="slidenum">
              <a:rPr lang="en-US" smtClean="0"/>
              <a:pPr/>
              <a:t>9</a:t>
            </a:fld>
            <a:endParaRPr lang="en-US" dirty="0"/>
          </a:p>
        </p:txBody>
      </p:sp>
      <p:pic>
        <p:nvPicPr>
          <p:cNvPr id="6" name="Picture 5">
            <a:extLst>
              <a:ext uri="{FF2B5EF4-FFF2-40B4-BE49-F238E27FC236}">
                <a16:creationId xmlns:a16="http://schemas.microsoft.com/office/drawing/2014/main" id="{52DB7671-3250-D1E5-A884-785F52328924}"/>
              </a:ext>
            </a:extLst>
          </p:cNvPr>
          <p:cNvPicPr>
            <a:picLocks noChangeAspect="1"/>
          </p:cNvPicPr>
          <p:nvPr/>
        </p:nvPicPr>
        <p:blipFill>
          <a:blip r:embed="rId2"/>
          <a:stretch>
            <a:fillRect/>
          </a:stretch>
        </p:blipFill>
        <p:spPr>
          <a:xfrm>
            <a:off x="6759388" y="365125"/>
            <a:ext cx="4587420" cy="1325563"/>
          </a:xfrm>
          <a:prstGeom prst="rect">
            <a:avLst/>
          </a:prstGeom>
        </p:spPr>
      </p:pic>
      <p:pic>
        <p:nvPicPr>
          <p:cNvPr id="8" name="Picture 7" descr="Text&#10;&#10;Description automatically generated">
            <a:extLst>
              <a:ext uri="{FF2B5EF4-FFF2-40B4-BE49-F238E27FC236}">
                <a16:creationId xmlns:a16="http://schemas.microsoft.com/office/drawing/2014/main" id="{3045C2CC-40B2-DA54-F825-ADF66D9C3706}"/>
              </a:ext>
            </a:extLst>
          </p:cNvPr>
          <p:cNvPicPr>
            <a:picLocks noChangeAspect="1"/>
          </p:cNvPicPr>
          <p:nvPr/>
        </p:nvPicPr>
        <p:blipFill rotWithShape="1">
          <a:blip r:embed="rId3"/>
          <a:srcRect l="5110" t="9861" r="5361" b="10176"/>
          <a:stretch/>
        </p:blipFill>
        <p:spPr>
          <a:xfrm>
            <a:off x="7221111" y="3994055"/>
            <a:ext cx="3663973" cy="2498820"/>
          </a:xfrm>
          <a:prstGeom prst="rect">
            <a:avLst/>
          </a:prstGeom>
        </p:spPr>
      </p:pic>
    </p:spTree>
    <p:extLst>
      <p:ext uri="{BB962C8B-B14F-4D97-AF65-F5344CB8AC3E}">
        <p14:creationId xmlns:p14="http://schemas.microsoft.com/office/powerpoint/2010/main" val="3158479011"/>
      </p:ext>
    </p:extLst>
  </p:cSld>
  <p:clrMapOvr>
    <a:masterClrMapping/>
  </p:clrMapOvr>
</p:sld>
</file>

<file path=ppt/theme/theme1.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437</TotalTime>
  <Words>2544</Words>
  <Application>Microsoft Macintosh PowerPoint</Application>
  <PresentationFormat>Widescreen</PresentationFormat>
  <Paragraphs>199</Paragraphs>
  <Slides>34</Slides>
  <Notes>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34</vt:i4>
      </vt:variant>
    </vt:vector>
  </HeadingPairs>
  <TitlesOfParts>
    <vt:vector size="37" baseType="lpstr">
      <vt:lpstr>Arial</vt:lpstr>
      <vt:lpstr>Calibri</vt:lpstr>
      <vt:lpstr>Office Theme 2013 - 2022</vt:lpstr>
      <vt:lpstr>HDB Resale Flat Trends</vt:lpstr>
      <vt:lpstr>Datasets</vt:lpstr>
      <vt:lpstr>Resale Flat Prices</vt:lpstr>
      <vt:lpstr>Resale Flat Prices</vt:lpstr>
      <vt:lpstr>Resale Flat Prices</vt:lpstr>
      <vt:lpstr>Resale Flat Prices</vt:lpstr>
      <vt:lpstr>HDB Resale Price Index</vt:lpstr>
      <vt:lpstr>Number of Applications Registered for Resale Flats </vt:lpstr>
      <vt:lpstr>Completion Status of HDB Residential Developments</vt:lpstr>
      <vt:lpstr>Bookings for New Flats</vt:lpstr>
      <vt:lpstr>HDB Resale Flat Prices</vt:lpstr>
      <vt:lpstr>HDB Resale Flat Prices</vt:lpstr>
      <vt:lpstr>HDB Resale Flat Prices</vt:lpstr>
      <vt:lpstr>HDB Resale Flat Prices and Sales</vt:lpstr>
      <vt:lpstr>HDB Resale Flat Prices and Sales</vt:lpstr>
      <vt:lpstr>HDB Resale Flat Prices and Sales</vt:lpstr>
      <vt:lpstr>HDB Resale Flat Prices and Sales</vt:lpstr>
      <vt:lpstr>HDB Resale Flat Prices by Flat Types</vt:lpstr>
      <vt:lpstr>HDB Resale Flat Prices by Flat Types</vt:lpstr>
      <vt:lpstr>HDB Resale Flat Prices by Flat Types</vt:lpstr>
      <vt:lpstr>HDB Resale Flat Prices by Flat Types</vt:lpstr>
      <vt:lpstr>HDB Resale Flat Sales, Prices and Applications</vt:lpstr>
      <vt:lpstr>HDB Resale Flat Sales, Prices and Applications</vt:lpstr>
      <vt:lpstr>HDB Resale Flat Sales and Applications</vt:lpstr>
      <vt:lpstr>HDB Resale Flat Prices and Price Index</vt:lpstr>
      <vt:lpstr>HDB Resale Flat Prices and Price Index</vt:lpstr>
      <vt:lpstr>HDB Resale Flat Prices and Price Index</vt:lpstr>
      <vt:lpstr>Completion Status of New HDB Flats </vt:lpstr>
      <vt:lpstr>Completion Status of New HDB Flats </vt:lpstr>
      <vt:lpstr>Completion Status of New HDB Flats </vt:lpstr>
      <vt:lpstr>Completion Status of New HDB Flats </vt:lpstr>
      <vt:lpstr>Bookings for New Flats</vt:lpstr>
      <vt:lpstr>Bookings for New Flats</vt:lpstr>
      <vt:lpstr>Recommendations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Iylia Hutta</dc:creator>
  <cp:lastModifiedBy>Iylia Hutta</cp:lastModifiedBy>
  <cp:revision>133</cp:revision>
  <dcterms:created xsi:type="dcterms:W3CDTF">2022-12-29T13:21:58Z</dcterms:created>
  <dcterms:modified xsi:type="dcterms:W3CDTF">2023-01-01T15:22:29Z</dcterms:modified>
</cp:coreProperties>
</file>